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713" r:id="rId5"/>
    <p:sldMasterId id="2147483726" r:id="rId6"/>
    <p:sldMasterId id="2147483730" r:id="rId7"/>
  </p:sldMasterIdLst>
  <p:notesMasterIdLst>
    <p:notesMasterId r:id="rId22"/>
  </p:notesMasterIdLst>
  <p:sldIdLst>
    <p:sldId id="2425" r:id="rId8"/>
    <p:sldId id="2747" r:id="rId9"/>
    <p:sldId id="2752" r:id="rId10"/>
    <p:sldId id="2751" r:id="rId11"/>
    <p:sldId id="2749" r:id="rId12"/>
    <p:sldId id="2750" r:id="rId13"/>
    <p:sldId id="2748" r:id="rId14"/>
    <p:sldId id="1371" r:id="rId15"/>
    <p:sldId id="2753" r:id="rId16"/>
    <p:sldId id="2758" r:id="rId17"/>
    <p:sldId id="2755" r:id="rId18"/>
    <p:sldId id="2757" r:id="rId19"/>
    <p:sldId id="2756" r:id="rId20"/>
    <p:sldId id="275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B39778-550E-450F-90FC-E207572F79D5}" v="24" dt="2024-02-04T06:01:36.6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622" autoAdjust="0"/>
  </p:normalViewPr>
  <p:slideViewPr>
    <p:cSldViewPr snapToGrid="0">
      <p:cViewPr varScale="1">
        <p:scale>
          <a:sx n="53" d="100"/>
          <a:sy n="53" d="100"/>
        </p:scale>
        <p:origin x="16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 Breana - FPAC-NRCS, CA" userId="b94953ee-30a9-4140-b1f7-8a2722aa7b4b" providerId="ADAL" clId="{B6B39778-550E-450F-90FC-E207572F79D5}"/>
    <pc:docChg chg="undo custSel addSld delSld modSld sldOrd">
      <pc:chgData name="Garcia, Breana - FPAC-NRCS, CA" userId="b94953ee-30a9-4140-b1f7-8a2722aa7b4b" providerId="ADAL" clId="{B6B39778-550E-450F-90FC-E207572F79D5}" dt="2024-02-04T06:05:10.222" v="1610"/>
      <pc:docMkLst>
        <pc:docMk/>
      </pc:docMkLst>
      <pc:sldChg chg="del">
        <pc:chgData name="Garcia, Breana - FPAC-NRCS, CA" userId="b94953ee-30a9-4140-b1f7-8a2722aa7b4b" providerId="ADAL" clId="{B6B39778-550E-450F-90FC-E207572F79D5}" dt="2024-02-04T02:02:57.133" v="1392" actId="47"/>
        <pc:sldMkLst>
          <pc:docMk/>
          <pc:sldMk cId="1652286429" sldId="273"/>
        </pc:sldMkLst>
      </pc:sldChg>
      <pc:sldChg chg="del">
        <pc:chgData name="Garcia, Breana - FPAC-NRCS, CA" userId="b94953ee-30a9-4140-b1f7-8a2722aa7b4b" providerId="ADAL" clId="{B6B39778-550E-450F-90FC-E207572F79D5}" dt="2024-02-04T02:02:57.133" v="1392" actId="47"/>
        <pc:sldMkLst>
          <pc:docMk/>
          <pc:sldMk cId="2610763426" sldId="285"/>
        </pc:sldMkLst>
      </pc:sldChg>
      <pc:sldChg chg="del">
        <pc:chgData name="Garcia, Breana - FPAC-NRCS, CA" userId="b94953ee-30a9-4140-b1f7-8a2722aa7b4b" providerId="ADAL" clId="{B6B39778-550E-450F-90FC-E207572F79D5}" dt="2024-02-04T02:02:57.133" v="1392" actId="47"/>
        <pc:sldMkLst>
          <pc:docMk/>
          <pc:sldMk cId="2632655022" sldId="286"/>
        </pc:sldMkLst>
      </pc:sldChg>
      <pc:sldChg chg="addSp modSp mod modNotesTx">
        <pc:chgData name="Garcia, Breana - FPAC-NRCS, CA" userId="b94953ee-30a9-4140-b1f7-8a2722aa7b4b" providerId="ADAL" clId="{B6B39778-550E-450F-90FC-E207572F79D5}" dt="2024-02-04T05:56:36.035" v="1542" actId="20577"/>
        <pc:sldMkLst>
          <pc:docMk/>
          <pc:sldMk cId="2642531916" sldId="1371"/>
        </pc:sldMkLst>
        <pc:spChg chg="add mod">
          <ac:chgData name="Garcia, Breana - FPAC-NRCS, CA" userId="b94953ee-30a9-4140-b1f7-8a2722aa7b4b" providerId="ADAL" clId="{B6B39778-550E-450F-90FC-E207572F79D5}" dt="2024-02-04T02:01:08.623" v="1362" actId="20577"/>
          <ac:spMkLst>
            <pc:docMk/>
            <pc:sldMk cId="2642531916" sldId="1371"/>
            <ac:spMk id="3" creationId="{28F49E97-F0A6-9570-9818-FC50916B3111}"/>
          </ac:spMkLst>
        </pc:spChg>
        <pc:spChg chg="add mod">
          <ac:chgData name="Garcia, Breana - FPAC-NRCS, CA" userId="b94953ee-30a9-4140-b1f7-8a2722aa7b4b" providerId="ADAL" clId="{B6B39778-550E-450F-90FC-E207572F79D5}" dt="2024-02-04T05:50:54.902" v="1415" actId="403"/>
          <ac:spMkLst>
            <pc:docMk/>
            <pc:sldMk cId="2642531916" sldId="1371"/>
            <ac:spMk id="4" creationId="{A566A3B0-E180-21BB-9FFE-77DBE3825E19}"/>
          </ac:spMkLst>
        </pc:spChg>
      </pc:sldChg>
      <pc:sldChg chg="del">
        <pc:chgData name="Garcia, Breana - FPAC-NRCS, CA" userId="b94953ee-30a9-4140-b1f7-8a2722aa7b4b" providerId="ADAL" clId="{B6B39778-550E-450F-90FC-E207572F79D5}" dt="2024-02-04T02:02:57.133" v="1392" actId="47"/>
        <pc:sldMkLst>
          <pc:docMk/>
          <pc:sldMk cId="1748108320" sldId="2574"/>
        </pc:sldMkLst>
      </pc:sldChg>
      <pc:sldChg chg="del">
        <pc:chgData name="Garcia, Breana - FPAC-NRCS, CA" userId="b94953ee-30a9-4140-b1f7-8a2722aa7b4b" providerId="ADAL" clId="{B6B39778-550E-450F-90FC-E207572F79D5}" dt="2024-02-04T02:02:57.133" v="1392" actId="47"/>
        <pc:sldMkLst>
          <pc:docMk/>
          <pc:sldMk cId="1439790977" sldId="2575"/>
        </pc:sldMkLst>
      </pc:sldChg>
      <pc:sldChg chg="del">
        <pc:chgData name="Garcia, Breana - FPAC-NRCS, CA" userId="b94953ee-30a9-4140-b1f7-8a2722aa7b4b" providerId="ADAL" clId="{B6B39778-550E-450F-90FC-E207572F79D5}" dt="2024-02-04T02:02:57.133" v="1392" actId="47"/>
        <pc:sldMkLst>
          <pc:docMk/>
          <pc:sldMk cId="2214069501" sldId="2579"/>
        </pc:sldMkLst>
      </pc:sldChg>
      <pc:sldChg chg="del">
        <pc:chgData name="Garcia, Breana - FPAC-NRCS, CA" userId="b94953ee-30a9-4140-b1f7-8a2722aa7b4b" providerId="ADAL" clId="{B6B39778-550E-450F-90FC-E207572F79D5}" dt="2024-02-04T02:02:57.133" v="1392" actId="47"/>
        <pc:sldMkLst>
          <pc:docMk/>
          <pc:sldMk cId="3110444577" sldId="2581"/>
        </pc:sldMkLst>
      </pc:sldChg>
      <pc:sldChg chg="del">
        <pc:chgData name="Garcia, Breana - FPAC-NRCS, CA" userId="b94953ee-30a9-4140-b1f7-8a2722aa7b4b" providerId="ADAL" clId="{B6B39778-550E-450F-90FC-E207572F79D5}" dt="2024-02-04T02:02:57.133" v="1392" actId="47"/>
        <pc:sldMkLst>
          <pc:docMk/>
          <pc:sldMk cId="4028633136" sldId="2740"/>
        </pc:sldMkLst>
      </pc:sldChg>
      <pc:sldChg chg="del">
        <pc:chgData name="Garcia, Breana - FPAC-NRCS, CA" userId="b94953ee-30a9-4140-b1f7-8a2722aa7b4b" providerId="ADAL" clId="{B6B39778-550E-450F-90FC-E207572F79D5}" dt="2024-02-04T02:02:57.133" v="1392" actId="47"/>
        <pc:sldMkLst>
          <pc:docMk/>
          <pc:sldMk cId="318010344" sldId="2742"/>
        </pc:sldMkLst>
      </pc:sldChg>
      <pc:sldChg chg="del">
        <pc:chgData name="Garcia, Breana - FPAC-NRCS, CA" userId="b94953ee-30a9-4140-b1f7-8a2722aa7b4b" providerId="ADAL" clId="{B6B39778-550E-450F-90FC-E207572F79D5}" dt="2024-02-04T02:02:57.133" v="1392" actId="47"/>
        <pc:sldMkLst>
          <pc:docMk/>
          <pc:sldMk cId="3765754593" sldId="2743"/>
        </pc:sldMkLst>
      </pc:sldChg>
      <pc:sldChg chg="del">
        <pc:chgData name="Garcia, Breana - FPAC-NRCS, CA" userId="b94953ee-30a9-4140-b1f7-8a2722aa7b4b" providerId="ADAL" clId="{B6B39778-550E-450F-90FC-E207572F79D5}" dt="2024-02-04T02:02:57.133" v="1392" actId="47"/>
        <pc:sldMkLst>
          <pc:docMk/>
          <pc:sldMk cId="1408120377" sldId="2744"/>
        </pc:sldMkLst>
      </pc:sldChg>
      <pc:sldChg chg="del">
        <pc:chgData name="Garcia, Breana - FPAC-NRCS, CA" userId="b94953ee-30a9-4140-b1f7-8a2722aa7b4b" providerId="ADAL" clId="{B6B39778-550E-450F-90FC-E207572F79D5}" dt="2024-02-04T02:02:57.133" v="1392" actId="47"/>
        <pc:sldMkLst>
          <pc:docMk/>
          <pc:sldMk cId="3956399136" sldId="2745"/>
        </pc:sldMkLst>
      </pc:sldChg>
      <pc:sldChg chg="modSp mod">
        <pc:chgData name="Garcia, Breana - FPAC-NRCS, CA" userId="b94953ee-30a9-4140-b1f7-8a2722aa7b4b" providerId="ADAL" clId="{B6B39778-550E-450F-90FC-E207572F79D5}" dt="2024-02-04T05:33:48.032" v="1403" actId="403"/>
        <pc:sldMkLst>
          <pc:docMk/>
          <pc:sldMk cId="299012618" sldId="2749"/>
        </pc:sldMkLst>
        <pc:spChg chg="mod">
          <ac:chgData name="Garcia, Breana - FPAC-NRCS, CA" userId="b94953ee-30a9-4140-b1f7-8a2722aa7b4b" providerId="ADAL" clId="{B6B39778-550E-450F-90FC-E207572F79D5}" dt="2024-02-04T05:33:48.032" v="1403" actId="403"/>
          <ac:spMkLst>
            <pc:docMk/>
            <pc:sldMk cId="299012618" sldId="2749"/>
            <ac:spMk id="5" creationId="{D3DBE3B1-49C5-D64D-283D-11CCAFF348CE}"/>
          </ac:spMkLst>
        </pc:spChg>
      </pc:sldChg>
      <pc:sldChg chg="modSp mod">
        <pc:chgData name="Garcia, Breana - FPAC-NRCS, CA" userId="b94953ee-30a9-4140-b1f7-8a2722aa7b4b" providerId="ADAL" clId="{B6B39778-550E-450F-90FC-E207572F79D5}" dt="2024-02-04T05:33:38.833" v="1399" actId="27636"/>
        <pc:sldMkLst>
          <pc:docMk/>
          <pc:sldMk cId="2464484932" sldId="2751"/>
        </pc:sldMkLst>
        <pc:spChg chg="mod">
          <ac:chgData name="Garcia, Breana - FPAC-NRCS, CA" userId="b94953ee-30a9-4140-b1f7-8a2722aa7b4b" providerId="ADAL" clId="{B6B39778-550E-450F-90FC-E207572F79D5}" dt="2024-02-04T05:33:38.833" v="1399" actId="27636"/>
          <ac:spMkLst>
            <pc:docMk/>
            <pc:sldMk cId="2464484932" sldId="2751"/>
            <ac:spMk id="5" creationId="{18ECCFC0-C42F-F922-C17F-F69CF3948A86}"/>
          </ac:spMkLst>
        </pc:spChg>
      </pc:sldChg>
      <pc:sldChg chg="modSp mod">
        <pc:chgData name="Garcia, Breana - FPAC-NRCS, CA" userId="b94953ee-30a9-4140-b1f7-8a2722aa7b4b" providerId="ADAL" clId="{B6B39778-550E-450F-90FC-E207572F79D5}" dt="2024-02-04T02:00:29.425" v="1338" actId="20577"/>
        <pc:sldMkLst>
          <pc:docMk/>
          <pc:sldMk cId="3706168299" sldId="2752"/>
        </pc:sldMkLst>
        <pc:spChg chg="mod">
          <ac:chgData name="Garcia, Breana - FPAC-NRCS, CA" userId="b94953ee-30a9-4140-b1f7-8a2722aa7b4b" providerId="ADAL" clId="{B6B39778-550E-450F-90FC-E207572F79D5}" dt="2024-02-04T02:00:29.425" v="1338" actId="20577"/>
          <ac:spMkLst>
            <pc:docMk/>
            <pc:sldMk cId="3706168299" sldId="2752"/>
            <ac:spMk id="5" creationId="{145DB72B-5970-13CF-687A-F5AE4D3591C5}"/>
          </ac:spMkLst>
        </pc:spChg>
      </pc:sldChg>
      <pc:sldChg chg="addSp delSp modSp mod setBg modNotesTx">
        <pc:chgData name="Garcia, Breana - FPAC-NRCS, CA" userId="b94953ee-30a9-4140-b1f7-8a2722aa7b4b" providerId="ADAL" clId="{B6B39778-550E-450F-90FC-E207572F79D5}" dt="2024-02-04T01:30:49.435" v="659" actId="20577"/>
        <pc:sldMkLst>
          <pc:docMk/>
          <pc:sldMk cId="3019567772" sldId="2753"/>
        </pc:sldMkLst>
        <pc:spChg chg="del">
          <ac:chgData name="Garcia, Breana - FPAC-NRCS, CA" userId="b94953ee-30a9-4140-b1f7-8a2722aa7b4b" providerId="ADAL" clId="{B6B39778-550E-450F-90FC-E207572F79D5}" dt="2024-02-04T01:17:10.833" v="0" actId="478"/>
          <ac:spMkLst>
            <pc:docMk/>
            <pc:sldMk cId="3019567772" sldId="2753"/>
            <ac:spMk id="2" creationId="{82F6FBFA-0352-F1F8-5DFE-BE1A42296381}"/>
          </ac:spMkLst>
        </pc:spChg>
        <pc:spChg chg="add del mod">
          <ac:chgData name="Garcia, Breana - FPAC-NRCS, CA" userId="b94953ee-30a9-4140-b1f7-8a2722aa7b4b" providerId="ADAL" clId="{B6B39778-550E-450F-90FC-E207572F79D5}" dt="2024-02-04T01:17:21.192" v="3" actId="26606"/>
          <ac:spMkLst>
            <pc:docMk/>
            <pc:sldMk cId="3019567772" sldId="2753"/>
            <ac:spMk id="4" creationId="{8094FACA-2952-DBD9-BC92-4F634F2CABBA}"/>
          </ac:spMkLst>
        </pc:spChg>
        <pc:spChg chg="add del mod">
          <ac:chgData name="Garcia, Breana - FPAC-NRCS, CA" userId="b94953ee-30a9-4140-b1f7-8a2722aa7b4b" providerId="ADAL" clId="{B6B39778-550E-450F-90FC-E207572F79D5}" dt="2024-02-04T01:17:21.192" v="3" actId="26606"/>
          <ac:spMkLst>
            <pc:docMk/>
            <pc:sldMk cId="3019567772" sldId="2753"/>
            <ac:spMk id="6" creationId="{20DB5DE6-D4EC-D2FC-E5BB-ACC1DFC0E9FB}"/>
          </ac:spMkLst>
        </pc:spChg>
        <pc:spChg chg="add mod">
          <ac:chgData name="Garcia, Breana - FPAC-NRCS, CA" userId="b94953ee-30a9-4140-b1f7-8a2722aa7b4b" providerId="ADAL" clId="{B6B39778-550E-450F-90FC-E207572F79D5}" dt="2024-02-04T01:17:49.379" v="6" actId="1076"/>
          <ac:spMkLst>
            <pc:docMk/>
            <pc:sldMk cId="3019567772" sldId="2753"/>
            <ac:spMk id="9" creationId="{4A6D2E34-1D5F-A4CA-03CF-6859FBBC72E4}"/>
          </ac:spMkLst>
        </pc:spChg>
        <pc:spChg chg="add del mod">
          <ac:chgData name="Garcia, Breana - FPAC-NRCS, CA" userId="b94953ee-30a9-4140-b1f7-8a2722aa7b4b" providerId="ADAL" clId="{B6B39778-550E-450F-90FC-E207572F79D5}" dt="2024-02-04T01:25:42.406" v="158"/>
          <ac:spMkLst>
            <pc:docMk/>
            <pc:sldMk cId="3019567772" sldId="2753"/>
            <ac:spMk id="11" creationId="{5FC23737-7A91-CCB4-4693-6B857C90A3C5}"/>
          </ac:spMkLst>
        </pc:spChg>
        <pc:graphicFrameChg chg="del">
          <ac:chgData name="Garcia, Breana - FPAC-NRCS, CA" userId="b94953ee-30a9-4140-b1f7-8a2722aa7b4b" providerId="ADAL" clId="{B6B39778-550E-450F-90FC-E207572F79D5}" dt="2024-02-04T01:17:17.106" v="1" actId="478"/>
          <ac:graphicFrameMkLst>
            <pc:docMk/>
            <pc:sldMk cId="3019567772" sldId="2753"/>
            <ac:graphicFrameMk id="10" creationId="{8DA3B83F-5C8F-B339-1218-431B8E1D28A0}"/>
          </ac:graphicFrameMkLst>
        </pc:graphicFrameChg>
        <pc:picChg chg="add mod">
          <ac:chgData name="Garcia, Breana - FPAC-NRCS, CA" userId="b94953ee-30a9-4140-b1f7-8a2722aa7b4b" providerId="ADAL" clId="{B6B39778-550E-450F-90FC-E207572F79D5}" dt="2024-02-04T01:17:21.192" v="3" actId="26606"/>
          <ac:picMkLst>
            <pc:docMk/>
            <pc:sldMk cId="3019567772" sldId="2753"/>
            <ac:picMk id="8" creationId="{56054771-1165-1A6F-4B19-EAB5D38C020C}"/>
          </ac:picMkLst>
        </pc:picChg>
      </pc:sldChg>
      <pc:sldChg chg="addSp delSp modSp mod setBg modNotesTx">
        <pc:chgData name="Garcia, Breana - FPAC-NRCS, CA" userId="b94953ee-30a9-4140-b1f7-8a2722aa7b4b" providerId="ADAL" clId="{B6B39778-550E-450F-90FC-E207572F79D5}" dt="2024-02-04T01:31:32.257" v="706" actId="20577"/>
        <pc:sldMkLst>
          <pc:docMk/>
          <pc:sldMk cId="2351786166" sldId="2755"/>
        </pc:sldMkLst>
        <pc:spChg chg="del mod">
          <ac:chgData name="Garcia, Breana - FPAC-NRCS, CA" userId="b94953ee-30a9-4140-b1f7-8a2722aa7b4b" providerId="ADAL" clId="{B6B39778-550E-450F-90FC-E207572F79D5}" dt="2024-02-04T01:19:01.859" v="10" actId="26606"/>
          <ac:spMkLst>
            <pc:docMk/>
            <pc:sldMk cId="2351786166" sldId="2755"/>
            <ac:spMk id="2" creationId="{FD12A3EF-72B9-A1B6-3B7D-18387079ACDA}"/>
          </ac:spMkLst>
        </pc:spChg>
        <pc:spChg chg="add del mod">
          <ac:chgData name="Garcia, Breana - FPAC-NRCS, CA" userId="b94953ee-30a9-4140-b1f7-8a2722aa7b4b" providerId="ADAL" clId="{B6B39778-550E-450F-90FC-E207572F79D5}" dt="2024-02-04T01:19:01.859" v="10" actId="26606"/>
          <ac:spMkLst>
            <pc:docMk/>
            <pc:sldMk cId="2351786166" sldId="2755"/>
            <ac:spMk id="5" creationId="{4E95E2FF-99E3-FC3A-4012-4D7318722910}"/>
          </ac:spMkLst>
        </pc:spChg>
        <pc:spChg chg="add mod">
          <ac:chgData name="Garcia, Breana - FPAC-NRCS, CA" userId="b94953ee-30a9-4140-b1f7-8a2722aa7b4b" providerId="ADAL" clId="{B6B39778-550E-450F-90FC-E207572F79D5}" dt="2024-02-04T01:19:37.347" v="15" actId="1076"/>
          <ac:spMkLst>
            <pc:docMk/>
            <pc:sldMk cId="2351786166" sldId="2755"/>
            <ac:spMk id="8" creationId="{C30DADF7-D7B6-1532-68B6-91313BBB0BE4}"/>
          </ac:spMkLst>
        </pc:spChg>
        <pc:graphicFrameChg chg="del">
          <ac:chgData name="Garcia, Breana - FPAC-NRCS, CA" userId="b94953ee-30a9-4140-b1f7-8a2722aa7b4b" providerId="ADAL" clId="{B6B39778-550E-450F-90FC-E207572F79D5}" dt="2024-02-04T01:18:49.346" v="7" actId="478"/>
          <ac:graphicFrameMkLst>
            <pc:docMk/>
            <pc:sldMk cId="2351786166" sldId="2755"/>
            <ac:graphicFrameMk id="4" creationId="{AAD4C199-624F-EABB-A205-27603F194598}"/>
          </ac:graphicFrameMkLst>
        </pc:graphicFrameChg>
        <pc:picChg chg="add mod">
          <ac:chgData name="Garcia, Breana - FPAC-NRCS, CA" userId="b94953ee-30a9-4140-b1f7-8a2722aa7b4b" providerId="ADAL" clId="{B6B39778-550E-450F-90FC-E207572F79D5}" dt="2024-02-04T01:19:12.107" v="12" actId="962"/>
          <ac:picMkLst>
            <pc:docMk/>
            <pc:sldMk cId="2351786166" sldId="2755"/>
            <ac:picMk id="7" creationId="{C2F382DF-ACF0-4DEE-99E5-7242FFF34C2F}"/>
          </ac:picMkLst>
        </pc:picChg>
      </pc:sldChg>
      <pc:sldChg chg="addSp delSp modSp new mod ord setBg">
        <pc:chgData name="Garcia, Breana - FPAC-NRCS, CA" userId="b94953ee-30a9-4140-b1f7-8a2722aa7b4b" providerId="ADAL" clId="{B6B39778-550E-450F-90FC-E207572F79D5}" dt="2024-02-04T01:24:04.963" v="156" actId="1076"/>
        <pc:sldMkLst>
          <pc:docMk/>
          <pc:sldMk cId="2569090788" sldId="2756"/>
        </pc:sldMkLst>
        <pc:spChg chg="mod">
          <ac:chgData name="Garcia, Breana - FPAC-NRCS, CA" userId="b94953ee-30a9-4140-b1f7-8a2722aa7b4b" providerId="ADAL" clId="{B6B39778-550E-450F-90FC-E207572F79D5}" dt="2024-02-04T01:23:40.766" v="152" actId="20577"/>
          <ac:spMkLst>
            <pc:docMk/>
            <pc:sldMk cId="2569090788" sldId="2756"/>
            <ac:spMk id="2" creationId="{FA2566A1-3CE7-C01C-C15F-00E31E7A8C31}"/>
          </ac:spMkLst>
        </pc:spChg>
        <pc:spChg chg="del">
          <ac:chgData name="Garcia, Breana - FPAC-NRCS, CA" userId="b94953ee-30a9-4140-b1f7-8a2722aa7b4b" providerId="ADAL" clId="{B6B39778-550E-450F-90FC-E207572F79D5}" dt="2024-02-04T01:20:20.139" v="17" actId="22"/>
          <ac:spMkLst>
            <pc:docMk/>
            <pc:sldMk cId="2569090788" sldId="2756"/>
            <ac:spMk id="3" creationId="{738A2D4F-61B1-FECC-9996-695B3584C54C}"/>
          </ac:spMkLst>
        </pc:spChg>
        <pc:spChg chg="add mod">
          <ac:chgData name="Garcia, Breana - FPAC-NRCS, CA" userId="b94953ee-30a9-4140-b1f7-8a2722aa7b4b" providerId="ADAL" clId="{B6B39778-550E-450F-90FC-E207572F79D5}" dt="2024-02-04T01:24:04.963" v="156" actId="1076"/>
          <ac:spMkLst>
            <pc:docMk/>
            <pc:sldMk cId="2569090788" sldId="2756"/>
            <ac:spMk id="6" creationId="{962716AF-0933-999E-0BC8-0CBC701D85EF}"/>
          </ac:spMkLst>
        </pc:spChg>
        <pc:spChg chg="add del">
          <ac:chgData name="Garcia, Breana - FPAC-NRCS, CA" userId="b94953ee-30a9-4140-b1f7-8a2722aa7b4b" providerId="ADAL" clId="{B6B39778-550E-450F-90FC-E207572F79D5}" dt="2024-02-04T01:23:35.756" v="151" actId="26606"/>
          <ac:spMkLst>
            <pc:docMk/>
            <pc:sldMk cId="2569090788" sldId="2756"/>
            <ac:spMk id="10" creationId="{D4771268-CB57-404A-9271-370EB28F6090}"/>
          </ac:spMkLst>
        </pc:spChg>
        <pc:grpChg chg="add">
          <ac:chgData name="Garcia, Breana - FPAC-NRCS, CA" userId="b94953ee-30a9-4140-b1f7-8a2722aa7b4b" providerId="ADAL" clId="{B6B39778-550E-450F-90FC-E207572F79D5}" dt="2024-02-04T01:23:35.756" v="151" actId="26606"/>
          <ac:grpSpMkLst>
            <pc:docMk/>
            <pc:sldMk cId="2569090788" sldId="2756"/>
            <ac:grpSpMk id="15" creationId="{71E4E172-1EA7-E251-8265-AD4D67315470}"/>
          </ac:grpSpMkLst>
        </pc:grpChg>
        <pc:picChg chg="add mod ord">
          <ac:chgData name="Garcia, Breana - FPAC-NRCS, CA" userId="b94953ee-30a9-4140-b1f7-8a2722aa7b4b" providerId="ADAL" clId="{B6B39778-550E-450F-90FC-E207572F79D5}" dt="2024-02-04T01:23:35.756" v="151" actId="26606"/>
          <ac:picMkLst>
            <pc:docMk/>
            <pc:sldMk cId="2569090788" sldId="2756"/>
            <ac:picMk id="5" creationId="{27F231E7-40A0-4D1D-A9D4-ED0C1994A0B0}"/>
          </ac:picMkLst>
        </pc:picChg>
      </pc:sldChg>
      <pc:sldChg chg="addSp delSp modSp new mod setBg">
        <pc:chgData name="Garcia, Breana - FPAC-NRCS, CA" userId="b94953ee-30a9-4140-b1f7-8a2722aa7b4b" providerId="ADAL" clId="{B6B39778-550E-450F-90FC-E207572F79D5}" dt="2024-02-04T01:34:48.730" v="1033"/>
        <pc:sldMkLst>
          <pc:docMk/>
          <pc:sldMk cId="447906260" sldId="2757"/>
        </pc:sldMkLst>
        <pc:spChg chg="del">
          <ac:chgData name="Garcia, Breana - FPAC-NRCS, CA" userId="b94953ee-30a9-4140-b1f7-8a2722aa7b4b" providerId="ADAL" clId="{B6B39778-550E-450F-90FC-E207572F79D5}" dt="2024-02-04T01:34:33.533" v="1031" actId="26606"/>
          <ac:spMkLst>
            <pc:docMk/>
            <pc:sldMk cId="447906260" sldId="2757"/>
            <ac:spMk id="2" creationId="{DAF32ED2-B060-E21A-F9F2-94C69A451D69}"/>
          </ac:spMkLst>
        </pc:spChg>
        <pc:spChg chg="del">
          <ac:chgData name="Garcia, Breana - FPAC-NRCS, CA" userId="b94953ee-30a9-4140-b1f7-8a2722aa7b4b" providerId="ADAL" clId="{B6B39778-550E-450F-90FC-E207572F79D5}" dt="2024-02-04T01:34:29.610" v="1030" actId="22"/>
          <ac:spMkLst>
            <pc:docMk/>
            <pc:sldMk cId="447906260" sldId="2757"/>
            <ac:spMk id="3" creationId="{3D161856-075D-64EF-E1CF-DA023B803E58}"/>
          </ac:spMkLst>
        </pc:spChg>
        <pc:spChg chg="add mod">
          <ac:chgData name="Garcia, Breana - FPAC-NRCS, CA" userId="b94953ee-30a9-4140-b1f7-8a2722aa7b4b" providerId="ADAL" clId="{B6B39778-550E-450F-90FC-E207572F79D5}" dt="2024-02-04T01:34:48.730" v="1033"/>
          <ac:spMkLst>
            <pc:docMk/>
            <pc:sldMk cId="447906260" sldId="2757"/>
            <ac:spMk id="6" creationId="{F99ABE7D-2229-0847-8FBF-B886C9E8A878}"/>
          </ac:spMkLst>
        </pc:spChg>
        <pc:picChg chg="add mod ord">
          <ac:chgData name="Garcia, Breana - FPAC-NRCS, CA" userId="b94953ee-30a9-4140-b1f7-8a2722aa7b4b" providerId="ADAL" clId="{B6B39778-550E-450F-90FC-E207572F79D5}" dt="2024-02-04T01:34:33.533" v="1031" actId="26606"/>
          <ac:picMkLst>
            <pc:docMk/>
            <pc:sldMk cId="447906260" sldId="2757"/>
            <ac:picMk id="5" creationId="{11FB2CF2-5045-CA18-9367-9A1EC76922AF}"/>
          </ac:picMkLst>
        </pc:picChg>
      </pc:sldChg>
      <pc:sldChg chg="addSp delSp modSp new mod ord setBg modNotesTx">
        <pc:chgData name="Garcia, Breana - FPAC-NRCS, CA" userId="b94953ee-30a9-4140-b1f7-8a2722aa7b4b" providerId="ADAL" clId="{B6B39778-550E-450F-90FC-E207572F79D5}" dt="2024-02-04T06:05:10.222" v="1610"/>
        <pc:sldMkLst>
          <pc:docMk/>
          <pc:sldMk cId="2507746339" sldId="2758"/>
        </pc:sldMkLst>
        <pc:spChg chg="del">
          <ac:chgData name="Garcia, Breana - FPAC-NRCS, CA" userId="b94953ee-30a9-4140-b1f7-8a2722aa7b4b" providerId="ADAL" clId="{B6B39778-550E-450F-90FC-E207572F79D5}" dt="2024-02-04T01:40:29.552" v="1036" actId="26606"/>
          <ac:spMkLst>
            <pc:docMk/>
            <pc:sldMk cId="2507746339" sldId="2758"/>
            <ac:spMk id="2" creationId="{60D69474-B67B-59DA-C309-F1D3E836ADDF}"/>
          </ac:spMkLst>
        </pc:spChg>
        <pc:spChg chg="del">
          <ac:chgData name="Garcia, Breana - FPAC-NRCS, CA" userId="b94953ee-30a9-4140-b1f7-8a2722aa7b4b" providerId="ADAL" clId="{B6B39778-550E-450F-90FC-E207572F79D5}" dt="2024-02-04T01:40:22.760" v="1035" actId="22"/>
          <ac:spMkLst>
            <pc:docMk/>
            <pc:sldMk cId="2507746339" sldId="2758"/>
            <ac:spMk id="3" creationId="{EBFFCF83-5E15-0587-C511-64EB1B26CCCC}"/>
          </ac:spMkLst>
        </pc:spChg>
        <pc:spChg chg="add mod">
          <ac:chgData name="Garcia, Breana - FPAC-NRCS, CA" userId="b94953ee-30a9-4140-b1f7-8a2722aa7b4b" providerId="ADAL" clId="{B6B39778-550E-450F-90FC-E207572F79D5}" dt="2024-02-04T01:42:45.936" v="1046" actId="1076"/>
          <ac:spMkLst>
            <pc:docMk/>
            <pc:sldMk cId="2507746339" sldId="2758"/>
            <ac:spMk id="8" creationId="{CAAA8AC0-7792-D903-45B7-D61E532D9FF7}"/>
          </ac:spMkLst>
        </pc:spChg>
        <pc:picChg chg="add mod ord">
          <ac:chgData name="Garcia, Breana - FPAC-NRCS, CA" userId="b94953ee-30a9-4140-b1f7-8a2722aa7b4b" providerId="ADAL" clId="{B6B39778-550E-450F-90FC-E207572F79D5}" dt="2024-02-04T01:42:14.086" v="1041" actId="1076"/>
          <ac:picMkLst>
            <pc:docMk/>
            <pc:sldMk cId="2507746339" sldId="2758"/>
            <ac:picMk id="5" creationId="{0614E076-F5FE-91AC-9539-868326C37D6B}"/>
          </ac:picMkLst>
        </pc:picChg>
        <pc:picChg chg="add mod">
          <ac:chgData name="Garcia, Breana - FPAC-NRCS, CA" userId="b94953ee-30a9-4140-b1f7-8a2722aa7b4b" providerId="ADAL" clId="{B6B39778-550E-450F-90FC-E207572F79D5}" dt="2024-02-04T01:41:52.970" v="1040" actId="1076"/>
          <ac:picMkLst>
            <pc:docMk/>
            <pc:sldMk cId="2507746339" sldId="2758"/>
            <ac:picMk id="7" creationId="{851C946E-DCF5-AB21-3724-394E499B696F}"/>
          </ac:picMkLst>
        </pc:picChg>
      </pc:sldChg>
      <pc:sldChg chg="addSp delSp modSp new mod setBg">
        <pc:chgData name="Garcia, Breana - FPAC-NRCS, CA" userId="b94953ee-30a9-4140-b1f7-8a2722aa7b4b" providerId="ADAL" clId="{B6B39778-550E-450F-90FC-E207572F79D5}" dt="2024-02-04T06:03:28.551" v="1606" actId="1076"/>
        <pc:sldMkLst>
          <pc:docMk/>
          <pc:sldMk cId="562893221" sldId="2759"/>
        </pc:sldMkLst>
        <pc:spChg chg="del">
          <ac:chgData name="Garcia, Breana - FPAC-NRCS, CA" userId="b94953ee-30a9-4140-b1f7-8a2722aa7b4b" providerId="ADAL" clId="{B6B39778-550E-450F-90FC-E207572F79D5}" dt="2024-02-04T06:00:45.550" v="1544" actId="26606"/>
          <ac:spMkLst>
            <pc:docMk/>
            <pc:sldMk cId="562893221" sldId="2759"/>
            <ac:spMk id="2" creationId="{914572DE-7134-92A6-A5B3-9F7ABAFD33DF}"/>
          </ac:spMkLst>
        </pc:spChg>
        <pc:spChg chg="del">
          <ac:chgData name="Garcia, Breana - FPAC-NRCS, CA" userId="b94953ee-30a9-4140-b1f7-8a2722aa7b4b" providerId="ADAL" clId="{B6B39778-550E-450F-90FC-E207572F79D5}" dt="2024-02-04T06:00:40.509" v="1543" actId="22"/>
          <ac:spMkLst>
            <pc:docMk/>
            <pc:sldMk cId="562893221" sldId="2759"/>
            <ac:spMk id="3" creationId="{3598D94F-DC40-AFBC-19CD-292D374C7908}"/>
          </ac:spMkLst>
        </pc:spChg>
        <pc:spChg chg="add mod">
          <ac:chgData name="Garcia, Breana - FPAC-NRCS, CA" userId="b94953ee-30a9-4140-b1f7-8a2722aa7b4b" providerId="ADAL" clId="{B6B39778-550E-450F-90FC-E207572F79D5}" dt="2024-02-04T06:03:28.551" v="1606" actId="1076"/>
          <ac:spMkLst>
            <pc:docMk/>
            <pc:sldMk cId="562893221" sldId="2759"/>
            <ac:spMk id="6" creationId="{05BB9069-782A-126D-53D9-8B17372E05B6}"/>
          </ac:spMkLst>
        </pc:spChg>
        <pc:spChg chg="add mod">
          <ac:chgData name="Garcia, Breana - FPAC-NRCS, CA" userId="b94953ee-30a9-4140-b1f7-8a2722aa7b4b" providerId="ADAL" clId="{B6B39778-550E-450F-90FC-E207572F79D5}" dt="2024-02-04T06:03:23.315" v="1605" actId="1076"/>
          <ac:spMkLst>
            <pc:docMk/>
            <pc:sldMk cId="562893221" sldId="2759"/>
            <ac:spMk id="7" creationId="{04123E13-733E-397C-012F-7002898D6EB4}"/>
          </ac:spMkLst>
        </pc:spChg>
        <pc:picChg chg="add mod ord">
          <ac:chgData name="Garcia, Breana - FPAC-NRCS, CA" userId="b94953ee-30a9-4140-b1f7-8a2722aa7b4b" providerId="ADAL" clId="{B6B39778-550E-450F-90FC-E207572F79D5}" dt="2024-02-04T06:00:57.393" v="1546" actId="962"/>
          <ac:picMkLst>
            <pc:docMk/>
            <pc:sldMk cId="562893221" sldId="2759"/>
            <ac:picMk id="5" creationId="{6F62B75D-2558-D84B-15FA-9C4D35204CA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31DFF6-110D-484D-979A-66161F3F9173}" type="datetimeFigureOut">
              <a:rPr lang="en-US" smtClean="0"/>
              <a:t>2/3/2024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B3940A-CE41-4A12-94F8-883C55210545}" type="slidenum">
              <a:rPr lang="en-US" smtClean="0"/>
              <a:t>‹#›</a:t>
            </a:fld>
            <a:endParaRPr lang="en-US"/>
          </a:p>
        </p:txBody>
      </p:sp>
    </p:spTree>
    <p:extLst>
      <p:ext uri="{BB962C8B-B14F-4D97-AF65-F5344CB8AC3E}">
        <p14:creationId xmlns:p14="http://schemas.microsoft.com/office/powerpoint/2010/main" val="162850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C073264F-EC0C-4003-BF51-773058DC71E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4214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Website shows ranking deadlines per state. Take applications all year but rankings only when delegated. Trying to do once a year. Not sure what will happen now. </a:t>
            </a:r>
          </a:p>
        </p:txBody>
      </p:sp>
      <p:sp>
        <p:nvSpPr>
          <p:cNvPr id="4" name="Slide Number Placeholder 3"/>
          <p:cNvSpPr>
            <a:spLocks noGrp="1"/>
          </p:cNvSpPr>
          <p:nvPr>
            <p:ph type="sldNum" sz="quarter" idx="5"/>
          </p:nvPr>
        </p:nvSpPr>
        <p:spPr/>
        <p:txBody>
          <a:bodyPr/>
          <a:lstStyle/>
          <a:p>
            <a:fld id="{C7B3940A-CE41-4A12-94F8-883C55210545}" type="slidenum">
              <a:rPr lang="en-US" smtClean="0"/>
              <a:t>11</a:t>
            </a:fld>
            <a:endParaRPr lang="en-US"/>
          </a:p>
        </p:txBody>
      </p:sp>
    </p:spTree>
    <p:extLst>
      <p:ext uri="{BB962C8B-B14F-4D97-AF65-F5344CB8AC3E}">
        <p14:creationId xmlns:p14="http://schemas.microsoft.com/office/powerpoint/2010/main" val="619949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B3940A-CE41-4A12-94F8-883C55210545}" type="slidenum">
              <a:rPr lang="en-US" smtClean="0"/>
              <a:t>3</a:t>
            </a:fld>
            <a:endParaRPr lang="en-US"/>
          </a:p>
        </p:txBody>
      </p:sp>
    </p:spTree>
    <p:extLst>
      <p:ext uri="{BB962C8B-B14F-4D97-AF65-F5344CB8AC3E}">
        <p14:creationId xmlns:p14="http://schemas.microsoft.com/office/powerpoint/2010/main" val="313960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Verdana" panose="020B0604030504040204" pitchFamily="34" charset="0"/>
              </a:rPr>
              <a:t>On April 27, 1935 Congress passed Public Law 74-46, in which it recognized that "the wastage of soil and moisture resources on farm, grazing, and forest lands . . .  is a menace to the national welfare," and it directed the Secretary of Agriculture to establish the Soil Conservation Service (SCS) as a permanent agency in the USDA. In 1994, Congress changed SCS’s name to the Natural Resources Conservation Service (NRCS) to better reflect the broadened scope of the agency’s concerns.</a:t>
            </a:r>
            <a:endParaRPr lang="en-US" dirty="0"/>
          </a:p>
          <a:p>
            <a:endParaRPr lang="en-US" dirty="0"/>
          </a:p>
        </p:txBody>
      </p:sp>
      <p:sp>
        <p:nvSpPr>
          <p:cNvPr id="4" name="Slide Number Placeholder 3"/>
          <p:cNvSpPr>
            <a:spLocks noGrp="1"/>
          </p:cNvSpPr>
          <p:nvPr>
            <p:ph type="sldNum" sz="quarter" idx="5"/>
          </p:nvPr>
        </p:nvSpPr>
        <p:spPr/>
        <p:txBody>
          <a:bodyPr/>
          <a:lstStyle/>
          <a:p>
            <a:fld id="{C7B3940A-CE41-4A12-94F8-883C55210545}" type="slidenum">
              <a:rPr lang="en-US" smtClean="0"/>
              <a:t>4</a:t>
            </a:fld>
            <a:endParaRPr lang="en-US"/>
          </a:p>
        </p:txBody>
      </p:sp>
    </p:spTree>
    <p:extLst>
      <p:ext uri="{BB962C8B-B14F-4D97-AF65-F5344CB8AC3E}">
        <p14:creationId xmlns:p14="http://schemas.microsoft.com/office/powerpoint/2010/main" val="3478003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In May 1934, the first great dust storm in the Great Plains swept soil particles over Washington, DC, and 300 miles further east into the Atlantic Ocean.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The second dust storm  hit in March 1935 in Kansas, Colorado, Texas, and Oklahoma, and again swept soil particles across Washington, DC, and other eastern cities.</a:t>
            </a:r>
          </a:p>
          <a:p>
            <a:endParaRPr lang="en-US" dirty="0"/>
          </a:p>
        </p:txBody>
      </p:sp>
      <p:sp>
        <p:nvSpPr>
          <p:cNvPr id="4" name="Slide Number Placeholder 3"/>
          <p:cNvSpPr>
            <a:spLocks noGrp="1"/>
          </p:cNvSpPr>
          <p:nvPr>
            <p:ph type="sldNum" sz="quarter" idx="5"/>
          </p:nvPr>
        </p:nvSpPr>
        <p:spPr/>
        <p:txBody>
          <a:bodyPr/>
          <a:lstStyle/>
          <a:p>
            <a:fld id="{C7B3940A-CE41-4A12-94F8-883C55210545}" type="slidenum">
              <a:rPr lang="en-US" smtClean="0"/>
              <a:t>5</a:t>
            </a:fld>
            <a:endParaRPr lang="en-US"/>
          </a:p>
        </p:txBody>
      </p:sp>
    </p:spTree>
    <p:extLst>
      <p:ext uri="{BB962C8B-B14F-4D97-AF65-F5344CB8AC3E}">
        <p14:creationId xmlns:p14="http://schemas.microsoft.com/office/powerpoint/2010/main" val="3238037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solidFill>
                <a:latin typeface="+mj-lt"/>
              </a:rPr>
              <a:t>Congress understood the impacts of the deterioration of our natural resources and took action and formed the agency which continues it’s proud heritage of working with Farmers and Ranchers in the US, and US territories.  </a:t>
            </a:r>
          </a:p>
          <a:p>
            <a:endParaRPr lang="en-US" dirty="0"/>
          </a:p>
        </p:txBody>
      </p:sp>
      <p:sp>
        <p:nvSpPr>
          <p:cNvPr id="4" name="Slide Number Placeholder 3"/>
          <p:cNvSpPr>
            <a:spLocks noGrp="1"/>
          </p:cNvSpPr>
          <p:nvPr>
            <p:ph type="sldNum" sz="quarter" idx="5"/>
          </p:nvPr>
        </p:nvSpPr>
        <p:spPr/>
        <p:txBody>
          <a:bodyPr/>
          <a:lstStyle/>
          <a:p>
            <a:fld id="{C7B3940A-CE41-4A12-94F8-883C55210545}" type="slidenum">
              <a:rPr lang="en-US" smtClean="0"/>
              <a:t>6</a:t>
            </a:fld>
            <a:endParaRPr lang="en-US"/>
          </a:p>
        </p:txBody>
      </p:sp>
    </p:spTree>
    <p:extLst>
      <p:ext uri="{BB962C8B-B14F-4D97-AF65-F5344CB8AC3E}">
        <p14:creationId xmlns:p14="http://schemas.microsoft.com/office/powerpoint/2010/main" val="2211820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B3940A-CE41-4A12-94F8-883C55210545}" type="slidenum">
              <a:rPr lang="en-US" smtClean="0"/>
              <a:t>7</a:t>
            </a:fld>
            <a:endParaRPr lang="en-US"/>
          </a:p>
        </p:txBody>
      </p:sp>
    </p:spTree>
    <p:extLst>
      <p:ext uri="{BB962C8B-B14F-4D97-AF65-F5344CB8AC3E}">
        <p14:creationId xmlns:p14="http://schemas.microsoft.com/office/powerpoint/2010/main" val="1040025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Our</a:t>
            </a:r>
            <a:r>
              <a:rPr lang="en-US" sz="1200" dirty="0">
                <a:solidFill>
                  <a:schemeClr val="tx1"/>
                </a:solidFill>
              </a:rPr>
              <a:t> </a:t>
            </a:r>
            <a:r>
              <a:rPr lang="en-US" sz="1200" b="1" i="0" dirty="0">
                <a:solidFill>
                  <a:srgbClr val="222222"/>
                </a:solidFill>
                <a:effectLst/>
              </a:rPr>
              <a:t>mission</a:t>
            </a:r>
            <a:r>
              <a:rPr lang="en-US" sz="1200" b="0" i="0" dirty="0">
                <a:solidFill>
                  <a:srgbClr val="222222"/>
                </a:solidFill>
                <a:effectLst/>
              </a:rPr>
              <a:t> is to provide resources to farmers and landowners to aid them with conservation. We can do that through technical assistance which entails: giving information about soils, making recommendations for cover crops, and general conservation advice. More often though, we are sought out for financial assistance.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222222"/>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22222"/>
                </a:solidFill>
                <a:effectLst/>
              </a:rPr>
              <a:t>Resource concerns and benchmark conditions are assessed at a site visit.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222222"/>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22222"/>
                </a:solidFill>
                <a:effectLst/>
              </a:rPr>
              <a:t>We take applications year round but rank during specific times.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more concerns addressed rank higher and are more likely to get funding. So it is a ranking process where funding is not guaranteed.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Examples of practices available in my area: Irrigation- flood to drip, tractors, </a:t>
            </a:r>
          </a:p>
          <a:p>
            <a:endParaRPr lang="en-US" dirty="0"/>
          </a:p>
          <a:p>
            <a:endParaRPr lang="en-US" dirty="0"/>
          </a:p>
        </p:txBody>
      </p:sp>
      <p:sp>
        <p:nvSpPr>
          <p:cNvPr id="4" name="Slide Number Placeholder 3"/>
          <p:cNvSpPr>
            <a:spLocks noGrp="1"/>
          </p:cNvSpPr>
          <p:nvPr>
            <p:ph type="sldNum" sz="quarter" idx="5"/>
          </p:nvPr>
        </p:nvSpPr>
        <p:spPr/>
        <p:txBody>
          <a:bodyPr/>
          <a:lstStyle/>
          <a:p>
            <a:fld id="{C7B3940A-CE41-4A12-94F8-883C55210545}" type="slidenum">
              <a:rPr lang="en-US" smtClean="0"/>
              <a:t>8</a:t>
            </a:fld>
            <a:endParaRPr lang="en-US"/>
          </a:p>
        </p:txBody>
      </p:sp>
    </p:spTree>
    <p:extLst>
      <p:ext uri="{BB962C8B-B14F-4D97-AF65-F5344CB8AC3E}">
        <p14:creationId xmlns:p14="http://schemas.microsoft.com/office/powerpoint/2010/main" val="1527432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Scroll through website – programs offered may not be applicable to all areas. The most common program used is EQIP</a:t>
            </a:r>
          </a:p>
        </p:txBody>
      </p:sp>
      <p:sp>
        <p:nvSpPr>
          <p:cNvPr id="4" name="Slide Number Placeholder 3"/>
          <p:cNvSpPr>
            <a:spLocks noGrp="1"/>
          </p:cNvSpPr>
          <p:nvPr>
            <p:ph type="sldNum" sz="quarter" idx="5"/>
          </p:nvPr>
        </p:nvSpPr>
        <p:spPr/>
        <p:txBody>
          <a:bodyPr/>
          <a:lstStyle/>
          <a:p>
            <a:fld id="{C7B3940A-CE41-4A12-94F8-883C55210545}" type="slidenum">
              <a:rPr lang="en-US" smtClean="0"/>
              <a:t>9</a:t>
            </a:fld>
            <a:endParaRPr lang="en-US"/>
          </a:p>
        </p:txBody>
      </p:sp>
    </p:spTree>
    <p:extLst>
      <p:ext uri="{BB962C8B-B14F-4D97-AF65-F5344CB8AC3E}">
        <p14:creationId xmlns:p14="http://schemas.microsoft.com/office/powerpoint/2010/main" val="442503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https://www.nrcs.usda.gov/about/priorities/inflation-reduction-act</a:t>
            </a:r>
          </a:p>
        </p:txBody>
      </p:sp>
      <p:sp>
        <p:nvSpPr>
          <p:cNvPr id="4" name="Slide Number Placeholder 3"/>
          <p:cNvSpPr>
            <a:spLocks noGrp="1"/>
          </p:cNvSpPr>
          <p:nvPr>
            <p:ph type="sldNum" sz="quarter" idx="5"/>
          </p:nvPr>
        </p:nvSpPr>
        <p:spPr/>
        <p:txBody>
          <a:bodyPr/>
          <a:lstStyle/>
          <a:p>
            <a:fld id="{C7B3940A-CE41-4A12-94F8-883C55210545}" type="slidenum">
              <a:rPr lang="en-US" smtClean="0"/>
              <a:t>10</a:t>
            </a:fld>
            <a:endParaRPr lang="en-US"/>
          </a:p>
        </p:txBody>
      </p:sp>
    </p:spTree>
    <p:extLst>
      <p:ext uri="{BB962C8B-B14F-4D97-AF65-F5344CB8AC3E}">
        <p14:creationId xmlns:p14="http://schemas.microsoft.com/office/powerpoint/2010/main" val="3507966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4024-EEE0-DC40-B528-D5AD762A68D0}"/>
              </a:ext>
            </a:extLst>
          </p:cNvPr>
          <p:cNvSpPr>
            <a:spLocks noGrp="1"/>
          </p:cNvSpPr>
          <p:nvPr>
            <p:ph type="title"/>
          </p:nvPr>
        </p:nvSpPr>
        <p:spPr>
          <a:xfrm>
            <a:off x="285750" y="1692119"/>
            <a:ext cx="4949190" cy="3124835"/>
          </a:xfrm>
          <a:prstGeom prst="rect">
            <a:avLst/>
          </a:prstGeom>
        </p:spPr>
        <p:txBody>
          <a:bodyPr/>
          <a:lstStyle>
            <a:lvl1pPr>
              <a:defRPr b="1"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59344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610386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217411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805313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4024-EEE0-DC40-B528-D5AD762A68D0}"/>
              </a:ext>
            </a:extLst>
          </p:cNvPr>
          <p:cNvSpPr>
            <a:spLocks noGrp="1"/>
          </p:cNvSpPr>
          <p:nvPr>
            <p:ph type="title"/>
          </p:nvPr>
        </p:nvSpPr>
        <p:spPr>
          <a:xfrm>
            <a:off x="285750" y="1692119"/>
            <a:ext cx="4949190" cy="3124835"/>
          </a:xfrm>
          <a:prstGeom prst="rect">
            <a:avLst/>
          </a:prstGeom>
        </p:spPr>
        <p:txBody>
          <a:bodyPr/>
          <a:lstStyle>
            <a:lvl1pPr>
              <a:defRPr b="1"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268818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57391-97B3-4857-B423-2E8D28E00A53}"/>
              </a:ext>
            </a:extLst>
          </p:cNvPr>
          <p:cNvSpPr>
            <a:spLocks noGrp="1"/>
          </p:cNvSpPr>
          <p:nvPr>
            <p:ph type="title"/>
          </p:nvPr>
        </p:nvSpPr>
        <p:spPr>
          <a:xfrm>
            <a:off x="628650" y="852256"/>
            <a:ext cx="7886700" cy="83843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EEB0F73-D19C-4FC2-83F0-06EB1D55FD94}"/>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2365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57391-97B3-4857-B423-2E8D28E00A53}"/>
              </a:ext>
            </a:extLst>
          </p:cNvPr>
          <p:cNvSpPr>
            <a:spLocks noGrp="1"/>
          </p:cNvSpPr>
          <p:nvPr>
            <p:ph type="title"/>
          </p:nvPr>
        </p:nvSpPr>
        <p:spPr>
          <a:xfrm>
            <a:off x="628650" y="852256"/>
            <a:ext cx="7886700" cy="83843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EEB0F73-D19C-4FC2-83F0-06EB1D55FD94}"/>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2560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232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4024-EEE0-DC40-B528-D5AD762A68D0}"/>
              </a:ext>
            </a:extLst>
          </p:cNvPr>
          <p:cNvSpPr>
            <a:spLocks noGrp="1"/>
          </p:cNvSpPr>
          <p:nvPr>
            <p:ph type="title"/>
          </p:nvPr>
        </p:nvSpPr>
        <p:spPr>
          <a:xfrm>
            <a:off x="285750" y="1576707"/>
            <a:ext cx="4949190" cy="3124835"/>
          </a:xfrm>
          <a:prstGeom prst="rect">
            <a:avLst/>
          </a:prstGeom>
        </p:spPr>
        <p:txBody>
          <a:bodyPr/>
          <a:lstStyle>
            <a:lvl1pPr>
              <a:defRPr b="1"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88365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58655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5406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710466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36317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2205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549625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322731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55706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9CBDB2-7343-EE47-9C7A-673AAA3A63F6}"/>
              </a:ext>
            </a:extLst>
          </p:cNvPr>
          <p:cNvPicPr>
            <a:picLocks noChangeAspect="1"/>
          </p:cNvPicPr>
          <p:nvPr userDrawn="1"/>
        </p:nvPicPr>
        <p:blipFill>
          <a:blip r:embed="rId3"/>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48B93871-CE55-594D-BF02-62C95185827C}"/>
              </a:ext>
            </a:extLst>
          </p:cNvPr>
          <p:cNvPicPr>
            <a:picLocks noChangeAspect="1"/>
          </p:cNvPicPr>
          <p:nvPr userDrawn="1"/>
        </p:nvPicPr>
        <p:blipFill>
          <a:blip r:embed="rId4"/>
          <a:stretch>
            <a:fillRect/>
          </a:stretch>
        </p:blipFill>
        <p:spPr>
          <a:xfrm>
            <a:off x="5572762" y="6355080"/>
            <a:ext cx="3454400" cy="381000"/>
          </a:xfrm>
          <a:prstGeom prst="rect">
            <a:avLst/>
          </a:prstGeom>
        </p:spPr>
      </p:pic>
    </p:spTree>
    <p:extLst>
      <p:ext uri="{BB962C8B-B14F-4D97-AF65-F5344CB8AC3E}">
        <p14:creationId xmlns:p14="http://schemas.microsoft.com/office/powerpoint/2010/main" val="1032568188"/>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2/3/2024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pic>
        <p:nvPicPr>
          <p:cNvPr id="7" name="Picture 6">
            <a:extLst>
              <a:ext uri="{FF2B5EF4-FFF2-40B4-BE49-F238E27FC236}">
                <a16:creationId xmlns:a16="http://schemas.microsoft.com/office/drawing/2014/main" id="{C96CE04E-FC40-A2FD-48BA-899158E9C5B8}"/>
              </a:ext>
            </a:extLst>
          </p:cNvPr>
          <p:cNvPicPr>
            <a:picLocks noChangeAspect="1"/>
          </p:cNvPicPr>
          <p:nvPr userDrawn="1"/>
        </p:nvPicPr>
        <p:blipFill>
          <a:blip r:embed="rId14"/>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BAF25AE1-C7F8-B2FE-6122-6B70AFC2F40A}"/>
              </a:ext>
            </a:extLst>
          </p:cNvPr>
          <p:cNvPicPr>
            <a:picLocks noChangeAspect="1"/>
          </p:cNvPicPr>
          <p:nvPr userDrawn="1"/>
        </p:nvPicPr>
        <p:blipFill>
          <a:blip r:embed="rId15"/>
          <a:stretch>
            <a:fillRect/>
          </a:stretch>
        </p:blipFill>
        <p:spPr>
          <a:xfrm>
            <a:off x="5572762" y="6355080"/>
            <a:ext cx="3454400" cy="381000"/>
          </a:xfrm>
          <a:prstGeom prst="rect">
            <a:avLst/>
          </a:prstGeom>
        </p:spPr>
      </p:pic>
    </p:spTree>
    <p:extLst>
      <p:ext uri="{BB962C8B-B14F-4D97-AF65-F5344CB8AC3E}">
        <p14:creationId xmlns:p14="http://schemas.microsoft.com/office/powerpoint/2010/main" val="214909946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0C6132-39F6-844C-870A-E1823458DCAB}"/>
              </a:ext>
            </a:extLst>
          </p:cNvPr>
          <p:cNvPicPr>
            <a:picLocks noChangeAspect="1"/>
          </p:cNvPicPr>
          <p:nvPr userDrawn="1"/>
        </p:nvPicPr>
        <p:blipFill rotWithShape="1">
          <a:blip r:embed="rId5"/>
          <a:srcRect r="15048" b="5502"/>
          <a:stretch/>
        </p:blipFill>
        <p:spPr>
          <a:xfrm>
            <a:off x="0" y="0"/>
            <a:ext cx="9144000" cy="7628709"/>
          </a:xfrm>
          <a:prstGeom prst="rect">
            <a:avLst/>
          </a:prstGeom>
        </p:spPr>
      </p:pic>
    </p:spTree>
    <p:extLst>
      <p:ext uri="{BB962C8B-B14F-4D97-AF65-F5344CB8AC3E}">
        <p14:creationId xmlns:p14="http://schemas.microsoft.com/office/powerpoint/2010/main" val="418587701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9CBDB2-7343-EE47-9C7A-673AAA3A63F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48B93871-CE55-594D-BF02-62C95185827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72761" y="6355080"/>
            <a:ext cx="3454400" cy="381000"/>
          </a:xfrm>
          <a:prstGeom prst="rect">
            <a:avLst/>
          </a:prstGeom>
        </p:spPr>
      </p:pic>
    </p:spTree>
    <p:extLst>
      <p:ext uri="{BB962C8B-B14F-4D97-AF65-F5344CB8AC3E}">
        <p14:creationId xmlns:p14="http://schemas.microsoft.com/office/powerpoint/2010/main" val="2679317650"/>
      </p:ext>
    </p:extLst>
  </p:cSld>
  <p:clrMap bg1="lt1" tx1="dk1" bg2="lt2" tx2="dk2" accent1="accent1" accent2="accent2" accent3="accent3" accent4="accent4" accent5="accent5" accent6="accent6" hlink="hlink" folHlink="folHlink"/>
  <p:sldLayoutIdLst>
    <p:sldLayoutId id="2147483731"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hyperlink" Target="https://www.nrcs.usda.gov/about/priorities/inflation-reduction-act"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hyperlink" Target="https://www.nrcs.usda.gov/ranking-date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nrcs.usda.gov/conservation-basics/conservation-by-state" TargetMode="External"/><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www.nrcs.usda.gov/programs-initiatives" TargetMode="External"/><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www.nrcs.usda.gov/contact" TargetMode="External"/><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cid:18d716f9a3b432d69321" TargetMode="External"/><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hyperlink" Target="https://www.nrcs.usda.gov/programs-initiativ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359982-5FB7-436E-9A72-AC011E729FF3}"/>
              </a:ext>
            </a:extLst>
          </p:cNvPr>
          <p:cNvSpPr>
            <a:spLocks noGrp="1"/>
          </p:cNvSpPr>
          <p:nvPr>
            <p:ph type="title"/>
          </p:nvPr>
        </p:nvSpPr>
        <p:spPr/>
        <p:txBody>
          <a:bodyPr>
            <a:normAutofit/>
          </a:bodyPr>
          <a:lstStyle/>
          <a:p>
            <a:pPr algn="ctr"/>
            <a:r>
              <a:rPr lang="en-US" sz="3200" dirty="0"/>
              <a:t>USDA NRCS Overview</a:t>
            </a:r>
            <a:br>
              <a:rPr lang="en-US" sz="3200" dirty="0"/>
            </a:br>
            <a:br>
              <a:rPr lang="en-US" sz="3200" dirty="0"/>
            </a:br>
            <a:endParaRPr lang="en-US" sz="3200" dirty="0"/>
          </a:p>
        </p:txBody>
      </p:sp>
      <p:sp>
        <p:nvSpPr>
          <p:cNvPr id="2" name="TextBox 1">
            <a:extLst>
              <a:ext uri="{FF2B5EF4-FFF2-40B4-BE49-F238E27FC236}">
                <a16:creationId xmlns:a16="http://schemas.microsoft.com/office/drawing/2014/main" id="{9E2DB8BF-4A90-7638-B3CD-DEB6A30E8B8D}"/>
              </a:ext>
            </a:extLst>
          </p:cNvPr>
          <p:cNvSpPr txBox="1"/>
          <p:nvPr/>
        </p:nvSpPr>
        <p:spPr>
          <a:xfrm>
            <a:off x="5811293" y="4829896"/>
            <a:ext cx="2674130" cy="559961"/>
          </a:xfrm>
          <a:prstGeom prst="rect">
            <a:avLst/>
          </a:prstGeom>
          <a:noFill/>
        </p:spPr>
        <p:txBody>
          <a:bodyPr wrap="none" rtlCol="0">
            <a:spAutoFit/>
          </a:bodyPr>
          <a:lstStyle/>
          <a:p>
            <a:pPr>
              <a:defRPr/>
            </a:pPr>
            <a:r>
              <a:rPr lang="en-US" sz="1013" b="1" dirty="0">
                <a:solidFill>
                  <a:prstClr val="white"/>
                </a:solidFill>
                <a:latin typeface="Calibri" panose="020F0502020204030204"/>
              </a:rPr>
              <a:t>Breana Garcia</a:t>
            </a:r>
          </a:p>
          <a:p>
            <a:pPr>
              <a:defRPr/>
            </a:pPr>
            <a:r>
              <a:rPr lang="en-US" sz="1013" b="1" dirty="0">
                <a:solidFill>
                  <a:prstClr val="white"/>
                </a:solidFill>
                <a:latin typeface="Calibri" panose="020F0502020204030204"/>
              </a:rPr>
              <a:t>NRCS Soil Conservationist &amp; </a:t>
            </a:r>
          </a:p>
          <a:p>
            <a:pPr>
              <a:defRPr/>
            </a:pPr>
            <a:r>
              <a:rPr lang="en-US" sz="1013" b="1" dirty="0">
                <a:solidFill>
                  <a:prstClr val="white"/>
                </a:solidFill>
                <a:latin typeface="Calibri" panose="020F0502020204030204"/>
              </a:rPr>
              <a:t>Women’s Special Emphasis Program Manager </a:t>
            </a:r>
          </a:p>
        </p:txBody>
      </p:sp>
      <p:sp>
        <p:nvSpPr>
          <p:cNvPr id="3" name="Rectangle 2">
            <a:extLst>
              <a:ext uri="{FF2B5EF4-FFF2-40B4-BE49-F238E27FC236}">
                <a16:creationId xmlns:a16="http://schemas.microsoft.com/office/drawing/2014/main" id="{3CB8B29D-3AC1-94FC-DC9B-98483CB6D774}"/>
              </a:ext>
            </a:extLst>
          </p:cNvPr>
          <p:cNvSpPr/>
          <p:nvPr/>
        </p:nvSpPr>
        <p:spPr>
          <a:xfrm>
            <a:off x="0" y="5493224"/>
            <a:ext cx="9143999" cy="1364776"/>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4357B82-C5D9-34A5-579E-C6EB4542532A}"/>
              </a:ext>
            </a:extLst>
          </p:cNvPr>
          <p:cNvSpPr txBox="1"/>
          <p:nvPr/>
        </p:nvSpPr>
        <p:spPr>
          <a:xfrm>
            <a:off x="5811293" y="2660337"/>
            <a:ext cx="1156279" cy="338554"/>
          </a:xfrm>
          <a:prstGeom prst="rect">
            <a:avLst/>
          </a:prstGeom>
          <a:noFill/>
        </p:spPr>
        <p:txBody>
          <a:bodyPr wrap="none" rtlCol="0">
            <a:spAutoFit/>
          </a:bodyPr>
          <a:lstStyle/>
          <a:p>
            <a:pPr>
              <a:defRPr/>
            </a:pPr>
            <a:r>
              <a:rPr lang="en-US" sz="1600" b="1" dirty="0">
                <a:solidFill>
                  <a:prstClr val="white"/>
                </a:solidFill>
                <a:latin typeface="Calibri" panose="020F0502020204030204"/>
              </a:rPr>
              <a:t>Feb 7, 2024</a:t>
            </a:r>
          </a:p>
        </p:txBody>
      </p:sp>
    </p:spTree>
    <p:extLst>
      <p:ext uri="{BB962C8B-B14F-4D97-AF65-F5344CB8AC3E}">
        <p14:creationId xmlns:p14="http://schemas.microsoft.com/office/powerpoint/2010/main" val="1396720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614E076-F5FE-91AC-9539-868326C37D6B}"/>
              </a:ext>
            </a:extLst>
          </p:cNvPr>
          <p:cNvPicPr>
            <a:picLocks noGrp="1" noChangeAspect="1"/>
          </p:cNvPicPr>
          <p:nvPr>
            <p:ph idx="1"/>
          </p:nvPr>
        </p:nvPicPr>
        <p:blipFill>
          <a:blip r:embed="rId3"/>
          <a:stretch>
            <a:fillRect/>
          </a:stretch>
        </p:blipFill>
        <p:spPr>
          <a:xfrm>
            <a:off x="482600" y="738722"/>
            <a:ext cx="8178799" cy="3169284"/>
          </a:xfrm>
          <a:prstGeom prst="rect">
            <a:avLst/>
          </a:prstGeom>
        </p:spPr>
      </p:pic>
      <p:pic>
        <p:nvPicPr>
          <p:cNvPr id="7" name="Picture 6">
            <a:extLst>
              <a:ext uri="{FF2B5EF4-FFF2-40B4-BE49-F238E27FC236}">
                <a16:creationId xmlns:a16="http://schemas.microsoft.com/office/drawing/2014/main" id="{851C946E-DCF5-AB21-3724-394E499B696F}"/>
              </a:ext>
            </a:extLst>
          </p:cNvPr>
          <p:cNvPicPr>
            <a:picLocks noChangeAspect="1"/>
          </p:cNvPicPr>
          <p:nvPr/>
        </p:nvPicPr>
        <p:blipFill>
          <a:blip r:embed="rId4"/>
          <a:stretch>
            <a:fillRect/>
          </a:stretch>
        </p:blipFill>
        <p:spPr>
          <a:xfrm>
            <a:off x="0" y="3908006"/>
            <a:ext cx="9144000" cy="2748516"/>
          </a:xfrm>
          <a:prstGeom prst="rect">
            <a:avLst/>
          </a:prstGeom>
        </p:spPr>
      </p:pic>
      <p:sp>
        <p:nvSpPr>
          <p:cNvPr id="8" name="TextBox 7">
            <a:extLst>
              <a:ext uri="{FF2B5EF4-FFF2-40B4-BE49-F238E27FC236}">
                <a16:creationId xmlns:a16="http://schemas.microsoft.com/office/drawing/2014/main" id="{CAAA8AC0-7792-D903-45B7-D61E532D9FF7}"/>
              </a:ext>
            </a:extLst>
          </p:cNvPr>
          <p:cNvSpPr txBox="1"/>
          <p:nvPr/>
        </p:nvSpPr>
        <p:spPr>
          <a:xfrm>
            <a:off x="2157696" y="6471856"/>
            <a:ext cx="6503703" cy="369332"/>
          </a:xfrm>
          <a:prstGeom prst="rect">
            <a:avLst/>
          </a:prstGeom>
          <a:noFill/>
        </p:spPr>
        <p:txBody>
          <a:bodyPr wrap="none" rtlCol="0">
            <a:spAutoFit/>
          </a:bodyPr>
          <a:lstStyle/>
          <a:p>
            <a:r>
              <a:rPr lang="en-US" dirty="0">
                <a:hlinkClick r:id="rId5"/>
              </a:rPr>
              <a:t>https://www.nrcs.usda.gov/about/priorities/inflation-reduction-act</a:t>
            </a:r>
            <a:endParaRPr lang="en-US" dirty="0"/>
          </a:p>
        </p:txBody>
      </p:sp>
    </p:spTree>
    <p:extLst>
      <p:ext uri="{BB962C8B-B14F-4D97-AF65-F5344CB8AC3E}">
        <p14:creationId xmlns:p14="http://schemas.microsoft.com/office/powerpoint/2010/main" val="2507746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close-up of a calendar&#10;&#10;Description automatically generated">
            <a:extLst>
              <a:ext uri="{FF2B5EF4-FFF2-40B4-BE49-F238E27FC236}">
                <a16:creationId xmlns:a16="http://schemas.microsoft.com/office/drawing/2014/main" id="{C2F382DF-ACF0-4DEE-99E5-7242FFF34C2F}"/>
              </a:ext>
            </a:extLst>
          </p:cNvPr>
          <p:cNvPicPr>
            <a:picLocks noGrp="1" noChangeAspect="1"/>
          </p:cNvPicPr>
          <p:nvPr>
            <p:ph idx="1"/>
          </p:nvPr>
        </p:nvPicPr>
        <p:blipFill>
          <a:blip r:embed="rId3"/>
          <a:stretch>
            <a:fillRect/>
          </a:stretch>
        </p:blipFill>
        <p:spPr>
          <a:xfrm>
            <a:off x="482600" y="1721675"/>
            <a:ext cx="8178799" cy="3414648"/>
          </a:xfrm>
          <a:prstGeom prst="rect">
            <a:avLst/>
          </a:prstGeom>
        </p:spPr>
      </p:pic>
      <p:sp>
        <p:nvSpPr>
          <p:cNvPr id="8" name="TextBox 7">
            <a:extLst>
              <a:ext uri="{FF2B5EF4-FFF2-40B4-BE49-F238E27FC236}">
                <a16:creationId xmlns:a16="http://schemas.microsoft.com/office/drawing/2014/main" id="{C30DADF7-D7B6-1532-68B6-91313BBB0BE4}"/>
              </a:ext>
            </a:extLst>
          </p:cNvPr>
          <p:cNvSpPr txBox="1"/>
          <p:nvPr/>
        </p:nvSpPr>
        <p:spPr>
          <a:xfrm>
            <a:off x="2524964" y="5300421"/>
            <a:ext cx="4094069" cy="369332"/>
          </a:xfrm>
          <a:prstGeom prst="rect">
            <a:avLst/>
          </a:prstGeom>
          <a:noFill/>
        </p:spPr>
        <p:txBody>
          <a:bodyPr wrap="none" rtlCol="0">
            <a:spAutoFit/>
          </a:bodyPr>
          <a:lstStyle/>
          <a:p>
            <a:r>
              <a:rPr lang="en-US" dirty="0">
                <a:hlinkClick r:id="rId4"/>
              </a:rPr>
              <a:t>https://www.nrcs.usda.gov/ranking-dates</a:t>
            </a:r>
            <a:endParaRPr lang="en-US" dirty="0"/>
          </a:p>
        </p:txBody>
      </p:sp>
    </p:spTree>
    <p:extLst>
      <p:ext uri="{BB962C8B-B14F-4D97-AF65-F5344CB8AC3E}">
        <p14:creationId xmlns:p14="http://schemas.microsoft.com/office/powerpoint/2010/main" val="2351786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1FB2CF2-5045-CA18-9367-9A1EC76922AF}"/>
              </a:ext>
            </a:extLst>
          </p:cNvPr>
          <p:cNvPicPr>
            <a:picLocks noGrp="1" noChangeAspect="1"/>
          </p:cNvPicPr>
          <p:nvPr>
            <p:ph idx="1"/>
          </p:nvPr>
        </p:nvPicPr>
        <p:blipFill>
          <a:blip r:embed="rId2"/>
          <a:stretch>
            <a:fillRect/>
          </a:stretch>
        </p:blipFill>
        <p:spPr>
          <a:xfrm>
            <a:off x="482600" y="1915922"/>
            <a:ext cx="8178799" cy="3026155"/>
          </a:xfrm>
          <a:prstGeom prst="rect">
            <a:avLst/>
          </a:prstGeom>
        </p:spPr>
      </p:pic>
      <p:sp>
        <p:nvSpPr>
          <p:cNvPr id="6" name="TextBox 5">
            <a:extLst>
              <a:ext uri="{FF2B5EF4-FFF2-40B4-BE49-F238E27FC236}">
                <a16:creationId xmlns:a16="http://schemas.microsoft.com/office/drawing/2014/main" id="{F99ABE7D-2229-0847-8FBF-B886C9E8A878}"/>
              </a:ext>
            </a:extLst>
          </p:cNvPr>
          <p:cNvSpPr txBox="1"/>
          <p:nvPr/>
        </p:nvSpPr>
        <p:spPr>
          <a:xfrm>
            <a:off x="914400" y="5501898"/>
            <a:ext cx="6777561" cy="369332"/>
          </a:xfrm>
          <a:prstGeom prst="rect">
            <a:avLst/>
          </a:prstGeom>
          <a:noFill/>
        </p:spPr>
        <p:txBody>
          <a:bodyPr wrap="none" rtlCol="0">
            <a:spAutoFit/>
          </a:bodyPr>
          <a:lstStyle/>
          <a:p>
            <a:r>
              <a:rPr lang="en-US" dirty="0">
                <a:hlinkClick r:id="rId3"/>
              </a:rPr>
              <a:t>https://www.nrcs.usda.gov/conservation-basics/conservation-by-state</a:t>
            </a:r>
            <a:endParaRPr lang="en-US" dirty="0"/>
          </a:p>
        </p:txBody>
      </p:sp>
    </p:spTree>
    <p:extLst>
      <p:ext uri="{BB962C8B-B14F-4D97-AF65-F5344CB8AC3E}">
        <p14:creationId xmlns:p14="http://schemas.microsoft.com/office/powerpoint/2010/main" val="447906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566A1-3CE7-C01C-C15F-00E31E7A8C31}"/>
              </a:ext>
            </a:extLst>
          </p:cNvPr>
          <p:cNvSpPr>
            <a:spLocks noGrp="1"/>
          </p:cNvSpPr>
          <p:nvPr>
            <p:ph type="title"/>
          </p:nvPr>
        </p:nvSpPr>
        <p:spPr>
          <a:xfrm>
            <a:off x="628649" y="1320126"/>
            <a:ext cx="2855047" cy="3072359"/>
          </a:xfrm>
        </p:spPr>
        <p:txBody>
          <a:bodyPr vert="horz" lIns="91440" tIns="45720" rIns="91440" bIns="45720" rtlCol="0" anchor="t">
            <a:normAutofit/>
          </a:bodyPr>
          <a:lstStyle/>
          <a:p>
            <a:r>
              <a:rPr lang="en-US" sz="3500" kern="1200" dirty="0">
                <a:solidFill>
                  <a:schemeClr val="tx1"/>
                </a:solidFill>
                <a:latin typeface="+mj-lt"/>
                <a:ea typeface="+mj-ea"/>
                <a:cs typeface="+mj-cs"/>
              </a:rPr>
              <a:t>SIGN UP TO STAY INFORMED </a:t>
            </a:r>
          </a:p>
        </p:txBody>
      </p:sp>
      <p:pic>
        <p:nvPicPr>
          <p:cNvPr id="5" name="Content Placeholder 4">
            <a:extLst>
              <a:ext uri="{FF2B5EF4-FFF2-40B4-BE49-F238E27FC236}">
                <a16:creationId xmlns:a16="http://schemas.microsoft.com/office/drawing/2014/main" id="{27F231E7-40A0-4D1D-A9D4-ED0C1994A0B0}"/>
              </a:ext>
            </a:extLst>
          </p:cNvPr>
          <p:cNvPicPr>
            <a:picLocks noGrp="1" noChangeAspect="1"/>
          </p:cNvPicPr>
          <p:nvPr>
            <p:ph idx="1"/>
          </p:nvPr>
        </p:nvPicPr>
        <p:blipFill>
          <a:blip r:embed="rId2"/>
          <a:stretch>
            <a:fillRect/>
          </a:stretch>
        </p:blipFill>
        <p:spPr>
          <a:xfrm>
            <a:off x="4097541" y="861643"/>
            <a:ext cx="4456123" cy="4992854"/>
          </a:xfrm>
          <a:prstGeom prst="rect">
            <a:avLst/>
          </a:prstGeom>
        </p:spPr>
      </p:pic>
      <p:grpSp>
        <p:nvGrpSpPr>
          <p:cNvPr id="15" name="Group 14">
            <a:extLst>
              <a:ext uri="{FF2B5EF4-FFF2-40B4-BE49-F238E27FC236}">
                <a16:creationId xmlns:a16="http://schemas.microsoft.com/office/drawing/2014/main" id="{71E4E172-1EA7-E251-8265-AD4D673154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8" y="6737718"/>
            <a:ext cx="9155399" cy="123363"/>
            <a:chOff x="-5025" y="6737718"/>
            <a:chExt cx="12207200" cy="123363"/>
          </a:xfrm>
        </p:grpSpPr>
        <p:sp>
          <p:nvSpPr>
            <p:cNvPr id="16" name="Rectangle 15">
              <a:extLst>
                <a:ext uri="{FF2B5EF4-FFF2-40B4-BE49-F238E27FC236}">
                  <a16:creationId xmlns:a16="http://schemas.microsoft.com/office/drawing/2014/main" id="{B36EE4C1-7905-4652-A645-D2C3112E2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B2D6870-BDC0-AE8B-A7F5-D570327D12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962716AF-0933-999E-0BC8-0CBC701D85EF}"/>
              </a:ext>
            </a:extLst>
          </p:cNvPr>
          <p:cNvSpPr txBox="1"/>
          <p:nvPr/>
        </p:nvSpPr>
        <p:spPr>
          <a:xfrm>
            <a:off x="3985346" y="5996357"/>
            <a:ext cx="4680512" cy="369332"/>
          </a:xfrm>
          <a:prstGeom prst="rect">
            <a:avLst/>
          </a:prstGeom>
          <a:noFill/>
        </p:spPr>
        <p:txBody>
          <a:bodyPr wrap="none" rtlCol="0">
            <a:spAutoFit/>
          </a:bodyPr>
          <a:lstStyle/>
          <a:p>
            <a:r>
              <a:rPr lang="en-US" dirty="0">
                <a:hlinkClick r:id="rId3"/>
              </a:rPr>
              <a:t>https://www.nrcs.usda.gov/programs-initiatives</a:t>
            </a:r>
            <a:endParaRPr lang="en-US" dirty="0"/>
          </a:p>
        </p:txBody>
      </p:sp>
    </p:spTree>
    <p:extLst>
      <p:ext uri="{BB962C8B-B14F-4D97-AF65-F5344CB8AC3E}">
        <p14:creationId xmlns:p14="http://schemas.microsoft.com/office/powerpoint/2010/main" val="2569090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blue and white screen with white text&#10;&#10;Description automatically generated">
            <a:extLst>
              <a:ext uri="{FF2B5EF4-FFF2-40B4-BE49-F238E27FC236}">
                <a16:creationId xmlns:a16="http://schemas.microsoft.com/office/drawing/2014/main" id="{6F62B75D-2558-D84B-15FA-9C4D35204CA1}"/>
              </a:ext>
            </a:extLst>
          </p:cNvPr>
          <p:cNvPicPr>
            <a:picLocks noGrp="1" noChangeAspect="1"/>
          </p:cNvPicPr>
          <p:nvPr>
            <p:ph idx="1"/>
          </p:nvPr>
        </p:nvPicPr>
        <p:blipFill>
          <a:blip r:embed="rId2"/>
          <a:stretch>
            <a:fillRect/>
          </a:stretch>
        </p:blipFill>
        <p:spPr>
          <a:xfrm>
            <a:off x="482600" y="1772793"/>
            <a:ext cx="8178799" cy="3312412"/>
          </a:xfrm>
          <a:prstGeom prst="rect">
            <a:avLst/>
          </a:prstGeom>
        </p:spPr>
      </p:pic>
      <p:sp>
        <p:nvSpPr>
          <p:cNvPr id="6" name="TextBox 5">
            <a:extLst>
              <a:ext uri="{FF2B5EF4-FFF2-40B4-BE49-F238E27FC236}">
                <a16:creationId xmlns:a16="http://schemas.microsoft.com/office/drawing/2014/main" id="{05BB9069-782A-126D-53D9-8B17372E05B6}"/>
              </a:ext>
            </a:extLst>
          </p:cNvPr>
          <p:cNvSpPr txBox="1"/>
          <p:nvPr/>
        </p:nvSpPr>
        <p:spPr>
          <a:xfrm>
            <a:off x="2816741" y="5696548"/>
            <a:ext cx="3510513" cy="369332"/>
          </a:xfrm>
          <a:prstGeom prst="rect">
            <a:avLst/>
          </a:prstGeom>
          <a:noFill/>
        </p:spPr>
        <p:txBody>
          <a:bodyPr wrap="none" rtlCol="0">
            <a:spAutoFit/>
          </a:bodyPr>
          <a:lstStyle/>
          <a:p>
            <a:r>
              <a:rPr lang="en-US" dirty="0">
                <a:hlinkClick r:id="rId3"/>
              </a:rPr>
              <a:t>https://www.nrcs.usda.gov/contact</a:t>
            </a:r>
            <a:endParaRPr lang="en-US" dirty="0"/>
          </a:p>
        </p:txBody>
      </p:sp>
      <p:sp>
        <p:nvSpPr>
          <p:cNvPr id="7" name="TextBox 6">
            <a:extLst>
              <a:ext uri="{FF2B5EF4-FFF2-40B4-BE49-F238E27FC236}">
                <a16:creationId xmlns:a16="http://schemas.microsoft.com/office/drawing/2014/main" id="{04123E13-733E-397C-012F-7002898D6EB4}"/>
              </a:ext>
            </a:extLst>
          </p:cNvPr>
          <p:cNvSpPr txBox="1"/>
          <p:nvPr/>
        </p:nvSpPr>
        <p:spPr>
          <a:xfrm>
            <a:off x="1529242" y="976786"/>
            <a:ext cx="6085512" cy="523220"/>
          </a:xfrm>
          <a:prstGeom prst="rect">
            <a:avLst/>
          </a:prstGeom>
          <a:noFill/>
        </p:spPr>
        <p:txBody>
          <a:bodyPr wrap="none" rtlCol="0">
            <a:spAutoFit/>
          </a:bodyPr>
          <a:lstStyle/>
          <a:p>
            <a:r>
              <a:rPr lang="en-US" sz="2800" b="1" dirty="0"/>
              <a:t>CONTACT YOUR LOCAL SERVICE CENTER</a:t>
            </a:r>
          </a:p>
        </p:txBody>
      </p:sp>
    </p:spTree>
    <p:extLst>
      <p:ext uri="{BB962C8B-B14F-4D97-AF65-F5344CB8AC3E}">
        <p14:creationId xmlns:p14="http://schemas.microsoft.com/office/powerpoint/2010/main" val="562893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5777E-850F-4F47-5946-D172CA9D94A0}"/>
              </a:ext>
            </a:extLst>
          </p:cNvPr>
          <p:cNvSpPr>
            <a:spLocks noGrp="1"/>
          </p:cNvSpPr>
          <p:nvPr>
            <p:ph type="title"/>
          </p:nvPr>
        </p:nvSpPr>
        <p:spPr>
          <a:xfrm>
            <a:off x="4316698" y="1138036"/>
            <a:ext cx="4198652" cy="1402470"/>
          </a:xfrm>
        </p:spPr>
        <p:txBody>
          <a:bodyPr vert="horz" lIns="91440" tIns="45720" rIns="91440" bIns="45720" rtlCol="0" anchor="t">
            <a:normAutofit/>
          </a:bodyPr>
          <a:lstStyle/>
          <a:p>
            <a:r>
              <a:rPr lang="en-US" sz="2800" kern="1200" dirty="0">
                <a:solidFill>
                  <a:schemeClr val="tx1"/>
                </a:solidFill>
                <a:latin typeface="+mj-lt"/>
                <a:ea typeface="+mj-ea"/>
                <a:cs typeface="+mj-cs"/>
              </a:rPr>
              <a:t>Intro</a:t>
            </a:r>
          </a:p>
        </p:txBody>
      </p:sp>
      <p:pic>
        <p:nvPicPr>
          <p:cNvPr id="5" name="Content Placeholder 4" descr="A person with long hair and blue and white striped shirt&#10;&#10;Description automatically generated">
            <a:extLst>
              <a:ext uri="{FF2B5EF4-FFF2-40B4-BE49-F238E27FC236}">
                <a16:creationId xmlns:a16="http://schemas.microsoft.com/office/drawing/2014/main" id="{48D9EC88-20F8-7068-97F9-B105A0281A93}"/>
              </a:ext>
            </a:extLst>
          </p:cNvPr>
          <p:cNvPicPr>
            <a:picLocks noGrp="1" noChangeAspect="1"/>
          </p:cNvPicPr>
          <p:nvPr>
            <p:ph idx="1"/>
          </p:nvPr>
        </p:nvPicPr>
        <p:blipFill rotWithShape="1">
          <a:blip r:embed="rId2" r:link="rId3">
            <a:extLst>
              <a:ext uri="{28A0092B-C50C-407E-A947-70E740481C1C}">
                <a14:useLocalDpi xmlns:a14="http://schemas.microsoft.com/office/drawing/2010/main" val="0"/>
              </a:ext>
            </a:extLst>
          </a:blip>
          <a:srcRect l="-1" t="3102" r="1230" b="14066"/>
          <a:stretch>
            <a:fillRect/>
          </a:stretch>
        </p:blipFill>
        <p:spPr bwMode="auto">
          <a:xfrm>
            <a:off x="724395" y="965770"/>
            <a:ext cx="2902383" cy="5262749"/>
          </a:xfrm>
          <a:prstGeom prst="rect">
            <a:avLst/>
          </a:prstGeom>
          <a:noFill/>
          <a:extLst>
            <a:ext uri="{53640926-AAD7-44D8-BBD7-CCE9431645EC}">
              <a14:shadowObscured xmlns:a14="http://schemas.microsoft.com/office/drawing/2010/main"/>
            </a:ext>
          </a:extLst>
        </p:spPr>
      </p:pic>
      <p:cxnSp>
        <p:nvCxnSpPr>
          <p:cNvPr id="29" name="Straight Connector 2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94053"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B7AC9C6-3CE5-D8CE-BD59-036B16C12382}"/>
              </a:ext>
            </a:extLst>
          </p:cNvPr>
          <p:cNvSpPr txBox="1"/>
          <p:nvPr/>
        </p:nvSpPr>
        <p:spPr>
          <a:xfrm>
            <a:off x="4316698" y="2551176"/>
            <a:ext cx="4083287" cy="3591207"/>
          </a:xfrm>
          <a:prstGeom prst="rect">
            <a:avLst/>
          </a:prstGeom>
        </p:spPr>
        <p:txBody>
          <a:bodyPr vert="horz" lIns="91440" tIns="45720" rIns="91440" bIns="45720" rtlCol="0">
            <a:normAutofit/>
          </a:bodyPr>
          <a:lstStyle/>
          <a:p>
            <a:pPr>
              <a:lnSpc>
                <a:spcPct val="90000"/>
              </a:lnSpc>
              <a:spcAft>
                <a:spcPts val="600"/>
              </a:spcAft>
            </a:pPr>
            <a:r>
              <a:rPr lang="en-US" sz="1700" b="1" dirty="0"/>
              <a:t>Breana Garcia</a:t>
            </a:r>
          </a:p>
          <a:p>
            <a:pPr>
              <a:lnSpc>
                <a:spcPct val="90000"/>
              </a:lnSpc>
              <a:spcAft>
                <a:spcPts val="600"/>
              </a:spcAft>
            </a:pPr>
            <a:r>
              <a:rPr lang="en-US" sz="1700" dirty="0"/>
              <a:t>Soil Conservationist and Women’s Special Emphasis Program Manager for the USDA NRCS </a:t>
            </a:r>
          </a:p>
          <a:p>
            <a:pPr indent="-228600">
              <a:lnSpc>
                <a:spcPct val="90000"/>
              </a:lnSpc>
              <a:spcAft>
                <a:spcPts val="600"/>
              </a:spcAft>
              <a:buFont typeface="Arial" panose="020B0604020202020204" pitchFamily="34" charset="0"/>
              <a:buChar char="•"/>
            </a:pPr>
            <a:endParaRPr lang="en-US" sz="1700" dirty="0"/>
          </a:p>
          <a:p>
            <a:pPr marL="285750" indent="-228600">
              <a:lnSpc>
                <a:spcPct val="90000"/>
              </a:lnSpc>
              <a:spcAft>
                <a:spcPts val="600"/>
              </a:spcAft>
              <a:buFont typeface="Arial" panose="020B0604020202020204" pitchFamily="34" charset="0"/>
              <a:buChar char="•"/>
            </a:pPr>
            <a:r>
              <a:rPr lang="en-US" sz="1700" dirty="0"/>
              <a:t>Working in the Central Valley, Kern County</a:t>
            </a:r>
          </a:p>
          <a:p>
            <a:pPr marL="742950" lvl="1" indent="-228600">
              <a:lnSpc>
                <a:spcPct val="90000"/>
              </a:lnSpc>
              <a:spcAft>
                <a:spcPts val="600"/>
              </a:spcAft>
              <a:buFont typeface="Arial" panose="020B0604020202020204" pitchFamily="34" charset="0"/>
              <a:buChar char="•"/>
            </a:pPr>
            <a:r>
              <a:rPr lang="en-US" sz="1700" dirty="0"/>
              <a:t>Bakersfield, California</a:t>
            </a:r>
          </a:p>
          <a:p>
            <a:pPr lvl="2"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2596912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7DBDA-01A3-1ECE-25AB-0182B21D312B}"/>
              </a:ext>
            </a:extLst>
          </p:cNvPr>
          <p:cNvSpPr>
            <a:spLocks noGrp="1"/>
          </p:cNvSpPr>
          <p:nvPr>
            <p:ph type="title"/>
          </p:nvPr>
        </p:nvSpPr>
        <p:spPr/>
        <p:txBody>
          <a:bodyPr/>
          <a:lstStyle/>
          <a:p>
            <a:pPr algn="ctr"/>
            <a:r>
              <a:rPr lang="en-US" dirty="0"/>
              <a:t>NRCS INTRODUCTION</a:t>
            </a:r>
          </a:p>
        </p:txBody>
      </p:sp>
      <p:sp>
        <p:nvSpPr>
          <p:cNvPr id="5" name="Content Placeholder 4">
            <a:extLst>
              <a:ext uri="{FF2B5EF4-FFF2-40B4-BE49-F238E27FC236}">
                <a16:creationId xmlns:a16="http://schemas.microsoft.com/office/drawing/2014/main" id="{145DB72B-5970-13CF-687A-F5AE4D3591C5}"/>
              </a:ext>
            </a:extLst>
          </p:cNvPr>
          <p:cNvSpPr>
            <a:spLocks noGrp="1"/>
          </p:cNvSpPr>
          <p:nvPr>
            <p:ph idx="1"/>
          </p:nvPr>
        </p:nvSpPr>
        <p:spPr/>
        <p:txBody>
          <a:bodyPr/>
          <a:lstStyle/>
          <a:p>
            <a:r>
              <a:rPr lang="en-US" altLang="en-US" sz="2800" dirty="0"/>
              <a:t>The U.S Department of Agriculture’s Natural Resources Conservation Service (NRCS) is the primary Federal agency that works with private landowners to help them protect their natural resources. </a:t>
            </a:r>
          </a:p>
          <a:p>
            <a:r>
              <a:rPr lang="en-US" altLang="en-US" sz="2800" dirty="0"/>
              <a:t>We address the following resource concerns: </a:t>
            </a:r>
            <a:r>
              <a:rPr lang="en-US" sz="2600" b="1" dirty="0"/>
              <a:t>Soil,  Water,  Air, Plants, Animals, Energy, Human (Economic/Social)</a:t>
            </a:r>
          </a:p>
          <a:p>
            <a:pPr marL="0" indent="0">
              <a:buNone/>
            </a:pPr>
            <a:endParaRPr lang="en-US" dirty="0"/>
          </a:p>
        </p:txBody>
      </p:sp>
    </p:spTree>
    <p:extLst>
      <p:ext uri="{BB962C8B-B14F-4D97-AF65-F5344CB8AC3E}">
        <p14:creationId xmlns:p14="http://schemas.microsoft.com/office/powerpoint/2010/main" val="3706168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cccgroup2">
            <a:extLst>
              <a:ext uri="{FF2B5EF4-FFF2-40B4-BE49-F238E27FC236}">
                <a16:creationId xmlns:a16="http://schemas.microsoft.com/office/drawing/2014/main" id="{2E2CFF8F-9209-525D-E7E9-747AE5F091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27" r="19789" b="2"/>
          <a:stretch/>
        </p:blipFill>
        <p:spPr bwMode="auto">
          <a:xfrm>
            <a:off x="1891767" y="10"/>
            <a:ext cx="7252231"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D51D33-3963-18F3-C59F-EB9026CA3CF6}"/>
              </a:ext>
            </a:extLst>
          </p:cNvPr>
          <p:cNvSpPr>
            <a:spLocks noGrp="1"/>
          </p:cNvSpPr>
          <p:nvPr>
            <p:ph type="title"/>
          </p:nvPr>
        </p:nvSpPr>
        <p:spPr>
          <a:xfrm>
            <a:off x="628650" y="365125"/>
            <a:ext cx="2866641" cy="1899912"/>
          </a:xfrm>
        </p:spPr>
        <p:txBody>
          <a:bodyPr>
            <a:normAutofit/>
          </a:bodyPr>
          <a:lstStyle/>
          <a:p>
            <a:r>
              <a:rPr lang="en-US" sz="3500"/>
              <a:t>NRCS HISTORY </a:t>
            </a:r>
          </a:p>
        </p:txBody>
      </p:sp>
      <p:sp>
        <p:nvSpPr>
          <p:cNvPr id="5" name="Content Placeholder 4">
            <a:extLst>
              <a:ext uri="{FF2B5EF4-FFF2-40B4-BE49-F238E27FC236}">
                <a16:creationId xmlns:a16="http://schemas.microsoft.com/office/drawing/2014/main" id="{18ECCFC0-C42F-F922-C17F-F69CF3948A86}"/>
              </a:ext>
            </a:extLst>
          </p:cNvPr>
          <p:cNvSpPr>
            <a:spLocks noGrp="1"/>
          </p:cNvSpPr>
          <p:nvPr>
            <p:ph idx="1"/>
          </p:nvPr>
        </p:nvSpPr>
        <p:spPr>
          <a:xfrm>
            <a:off x="628650" y="2434201"/>
            <a:ext cx="2866641" cy="3742762"/>
          </a:xfrm>
        </p:spPr>
        <p:txBody>
          <a:bodyPr>
            <a:normAutofit fontScale="92500" lnSpcReduction="20000"/>
          </a:bodyPr>
          <a:lstStyle/>
          <a:p>
            <a:r>
              <a:rPr lang="en-US" altLang="en-US" b="1" dirty="0"/>
              <a:t>NRCS was established in troubled times--the Dust Bowl days of the 1930s.  Dust storms ravaged the Nation’s farmland, stripping away millions of tons </a:t>
            </a:r>
            <a:br>
              <a:rPr lang="en-US" altLang="en-US" b="1" dirty="0"/>
            </a:br>
            <a:r>
              <a:rPr lang="en-US" altLang="en-US" b="1" dirty="0"/>
              <a:t>of topsoil.  </a:t>
            </a:r>
          </a:p>
          <a:p>
            <a:pPr marL="0" indent="0">
              <a:buNone/>
            </a:pPr>
            <a:endParaRPr lang="en-US" sz="1700" dirty="0"/>
          </a:p>
        </p:txBody>
      </p:sp>
    </p:spTree>
    <p:extLst>
      <p:ext uri="{BB962C8B-B14F-4D97-AF65-F5344CB8AC3E}">
        <p14:creationId xmlns:p14="http://schemas.microsoft.com/office/powerpoint/2010/main" val="2464484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dbtownwcloud">
            <a:extLst>
              <a:ext uri="{FF2B5EF4-FFF2-40B4-BE49-F238E27FC236}">
                <a16:creationId xmlns:a16="http://schemas.microsoft.com/office/drawing/2014/main" id="{05B6A2EA-261C-3BC4-C9E8-B621D7AEBC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801" r="7700"/>
          <a:stretch/>
        </p:blipFill>
        <p:spPr bwMode="auto">
          <a:xfrm>
            <a:off x="1891767" y="10"/>
            <a:ext cx="7252231"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4E75C0-2D76-AFCE-C472-E3C1FF6549E6}"/>
              </a:ext>
            </a:extLst>
          </p:cNvPr>
          <p:cNvSpPr>
            <a:spLocks noGrp="1"/>
          </p:cNvSpPr>
          <p:nvPr>
            <p:ph type="title"/>
          </p:nvPr>
        </p:nvSpPr>
        <p:spPr>
          <a:xfrm>
            <a:off x="628650" y="365125"/>
            <a:ext cx="2866641" cy="1899912"/>
          </a:xfrm>
        </p:spPr>
        <p:txBody>
          <a:bodyPr>
            <a:normAutofit/>
          </a:bodyPr>
          <a:lstStyle/>
          <a:p>
            <a:r>
              <a:rPr lang="en-US" sz="3500" dirty="0"/>
              <a:t>NRCS HISTORY </a:t>
            </a:r>
          </a:p>
        </p:txBody>
      </p:sp>
      <p:sp>
        <p:nvSpPr>
          <p:cNvPr id="5" name="Content Placeholder 4">
            <a:extLst>
              <a:ext uri="{FF2B5EF4-FFF2-40B4-BE49-F238E27FC236}">
                <a16:creationId xmlns:a16="http://schemas.microsoft.com/office/drawing/2014/main" id="{D3DBE3B1-49C5-D64D-283D-11CCAFF348CE}"/>
              </a:ext>
            </a:extLst>
          </p:cNvPr>
          <p:cNvSpPr>
            <a:spLocks noGrp="1"/>
          </p:cNvSpPr>
          <p:nvPr>
            <p:ph idx="1"/>
          </p:nvPr>
        </p:nvSpPr>
        <p:spPr>
          <a:xfrm>
            <a:off x="628650" y="2434201"/>
            <a:ext cx="2866641" cy="3742762"/>
          </a:xfrm>
        </p:spPr>
        <p:txBody>
          <a:bodyPr>
            <a:normAutofit/>
          </a:bodyPr>
          <a:lstStyle/>
          <a:p>
            <a:r>
              <a:rPr lang="en-US" altLang="en-US" b="1" dirty="0"/>
              <a:t>Huge dust clouds carried the soil hundreds of miles, all the way to the Atlantic Ocean.</a:t>
            </a:r>
            <a:r>
              <a:rPr lang="en-US" altLang="en-US" b="1" i="1" dirty="0"/>
              <a:t>  </a:t>
            </a:r>
          </a:p>
          <a:p>
            <a:endParaRPr lang="en-US" sz="1700" dirty="0"/>
          </a:p>
        </p:txBody>
      </p:sp>
    </p:spTree>
    <p:extLst>
      <p:ext uri="{BB962C8B-B14F-4D97-AF65-F5344CB8AC3E}">
        <p14:creationId xmlns:p14="http://schemas.microsoft.com/office/powerpoint/2010/main" val="299012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C7357-8CA8-37E7-13D7-9DE0161A1921}"/>
              </a:ext>
            </a:extLst>
          </p:cNvPr>
          <p:cNvSpPr>
            <a:spLocks noGrp="1"/>
          </p:cNvSpPr>
          <p:nvPr>
            <p:ph type="title"/>
          </p:nvPr>
        </p:nvSpPr>
        <p:spPr>
          <a:xfrm>
            <a:off x="534156" y="270001"/>
            <a:ext cx="4109789" cy="1616203"/>
          </a:xfrm>
        </p:spPr>
        <p:txBody>
          <a:bodyPr anchor="b">
            <a:normAutofit/>
          </a:bodyPr>
          <a:lstStyle/>
          <a:p>
            <a:r>
              <a:rPr lang="en-US" sz="2800" dirty="0"/>
              <a:t>NRCS HISTORY </a:t>
            </a:r>
          </a:p>
        </p:txBody>
      </p:sp>
      <p:sp>
        <p:nvSpPr>
          <p:cNvPr id="5" name="Content Placeholder 4">
            <a:extLst>
              <a:ext uri="{FF2B5EF4-FFF2-40B4-BE49-F238E27FC236}">
                <a16:creationId xmlns:a16="http://schemas.microsoft.com/office/drawing/2014/main" id="{F2E1E3F1-EC5B-BC33-3658-7097825DD013}"/>
              </a:ext>
            </a:extLst>
          </p:cNvPr>
          <p:cNvSpPr>
            <a:spLocks noGrp="1"/>
          </p:cNvSpPr>
          <p:nvPr>
            <p:ph idx="1"/>
          </p:nvPr>
        </p:nvSpPr>
        <p:spPr>
          <a:xfrm>
            <a:off x="534157" y="1886204"/>
            <a:ext cx="4037843" cy="5583108"/>
          </a:xfrm>
        </p:spPr>
        <p:txBody>
          <a:bodyPr anchor="t">
            <a:normAutofit fontScale="55000" lnSpcReduction="20000"/>
          </a:bodyPr>
          <a:lstStyle/>
          <a:p>
            <a:pPr>
              <a:buFont typeface="Arial" pitchFamily="34" charset="0"/>
              <a:buChar char="•"/>
            </a:pPr>
            <a:r>
              <a:rPr lang="en-US" sz="3600" b="1" dirty="0">
                <a:latin typeface="+mj-lt"/>
              </a:rPr>
              <a:t>Soil  erosion concerns brought to light by Hugh Hammond Bennett during the Dust Bowl era.</a:t>
            </a:r>
          </a:p>
          <a:p>
            <a:pPr>
              <a:buFont typeface="Arial" pitchFamily="34" charset="0"/>
              <a:buChar char="•"/>
            </a:pPr>
            <a:endParaRPr lang="en-US" sz="3600" b="1" dirty="0">
              <a:latin typeface="+mj-lt"/>
            </a:endParaRPr>
          </a:p>
          <a:p>
            <a:pPr>
              <a:buFont typeface="Arial" pitchFamily="34" charset="0"/>
              <a:buChar char="•"/>
            </a:pPr>
            <a:r>
              <a:rPr lang="en-US" sz="3600" b="1" dirty="0">
                <a:latin typeface="+mj-lt"/>
              </a:rPr>
              <a:t>Passed by U.S. Congress during the 1</a:t>
            </a:r>
            <a:r>
              <a:rPr lang="en-US" sz="3600" b="1" baseline="30000" dirty="0">
                <a:latin typeface="+mj-lt"/>
              </a:rPr>
              <a:t>st</a:t>
            </a:r>
            <a:r>
              <a:rPr lang="en-US" sz="3600" b="1" dirty="0">
                <a:latin typeface="+mj-lt"/>
              </a:rPr>
              <a:t> term of President Franklin D. Roosevelt, the New Deal included funds to fight soil erosion (Soil Conservation and Domestic Allotment Act of 1936).</a:t>
            </a:r>
          </a:p>
          <a:p>
            <a:pPr>
              <a:buFont typeface="Arial" pitchFamily="34" charset="0"/>
              <a:buChar char="•"/>
            </a:pPr>
            <a:endParaRPr lang="en-US" sz="3600" b="1" dirty="0">
              <a:latin typeface="+mj-lt"/>
            </a:endParaRPr>
          </a:p>
          <a:p>
            <a:pPr>
              <a:buFont typeface="Arial" pitchFamily="34" charset="0"/>
              <a:buChar char="•"/>
            </a:pPr>
            <a:r>
              <a:rPr lang="en-US" sz="3600" b="1" dirty="0">
                <a:latin typeface="+mj-lt"/>
              </a:rPr>
              <a:t>September 19, 1933 - Soil Erosion Service (SES) established. </a:t>
            </a:r>
          </a:p>
          <a:p>
            <a:endParaRPr lang="en-US" sz="3600" b="1" dirty="0">
              <a:latin typeface="+mj-lt"/>
            </a:endParaRPr>
          </a:p>
          <a:p>
            <a:pPr>
              <a:buFont typeface="Arial" pitchFamily="34" charset="0"/>
              <a:buChar char="•"/>
            </a:pPr>
            <a:r>
              <a:rPr lang="en-US" sz="3600" b="1" dirty="0">
                <a:latin typeface="+mj-lt"/>
              </a:rPr>
              <a:t>1994 – SCS renamed Natural Resources Conservation Service (NRCS) following expansion of the agency’s scope.</a:t>
            </a:r>
          </a:p>
          <a:p>
            <a:endParaRPr lang="en-US" sz="1300" dirty="0"/>
          </a:p>
        </p:txBody>
      </p:sp>
      <p:pic>
        <p:nvPicPr>
          <p:cNvPr id="6" name="Picture 4">
            <a:extLst>
              <a:ext uri="{FF2B5EF4-FFF2-40B4-BE49-F238E27FC236}">
                <a16:creationId xmlns:a16="http://schemas.microsoft.com/office/drawing/2014/main" id="{B7064DB3-F46B-8794-A59E-A28305AE4603}"/>
              </a:ext>
            </a:extLst>
          </p:cNvPr>
          <p:cNvPicPr>
            <a:picLocks noChangeAspect="1" noChangeArrowheads="1"/>
          </p:cNvPicPr>
          <p:nvPr/>
        </p:nvPicPr>
        <p:blipFill rotWithShape="1">
          <a:blip r:embed="rId3" cstate="print"/>
          <a:srcRect l="25634" r="15593" b="1"/>
          <a:stretch/>
        </p:blipFill>
        <p:spPr bwMode="auto">
          <a:xfrm>
            <a:off x="5453109" y="10"/>
            <a:ext cx="3690890" cy="6857990"/>
          </a:xfrm>
          <a:prstGeom prst="rect">
            <a:avLst/>
          </a:prstGeom>
          <a:noFill/>
        </p:spPr>
      </p:pic>
      <p:grpSp>
        <p:nvGrpSpPr>
          <p:cNvPr id="11" name="Group 10">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051478" y="0"/>
            <a:ext cx="92522" cy="6858000"/>
            <a:chOff x="12068638" y="0"/>
            <a:chExt cx="123362" cy="6858000"/>
          </a:xfrm>
        </p:grpSpPr>
        <p:sp>
          <p:nvSpPr>
            <p:cNvPr id="12" name="Rectangle 11">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27432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AF6C7-3D2E-949E-E6C0-48ED432F7FFB}"/>
              </a:ext>
            </a:extLst>
          </p:cNvPr>
          <p:cNvSpPr>
            <a:spLocks noGrp="1"/>
          </p:cNvSpPr>
          <p:nvPr>
            <p:ph type="title"/>
          </p:nvPr>
        </p:nvSpPr>
        <p:spPr/>
        <p:txBody>
          <a:bodyPr/>
          <a:lstStyle/>
          <a:p>
            <a:pPr algn="ctr"/>
            <a:r>
              <a:rPr lang="en-US" dirty="0"/>
              <a:t>NRCS MISSION</a:t>
            </a:r>
          </a:p>
        </p:txBody>
      </p:sp>
      <p:sp>
        <p:nvSpPr>
          <p:cNvPr id="4" name="Content Placeholder 3">
            <a:extLst>
              <a:ext uri="{FF2B5EF4-FFF2-40B4-BE49-F238E27FC236}">
                <a16:creationId xmlns:a16="http://schemas.microsoft.com/office/drawing/2014/main" id="{2C06CAB0-E485-FC4C-F30C-A326619F2759}"/>
              </a:ext>
            </a:extLst>
          </p:cNvPr>
          <p:cNvSpPr>
            <a:spLocks noGrp="1"/>
          </p:cNvSpPr>
          <p:nvPr>
            <p:ph idx="1"/>
          </p:nvPr>
        </p:nvSpPr>
        <p:spPr/>
        <p:txBody>
          <a:bodyPr/>
          <a:lstStyle/>
          <a:p>
            <a:r>
              <a:rPr lang="en-US" sz="2800" dirty="0">
                <a:solidFill>
                  <a:schemeClr val="tx1"/>
                </a:solidFill>
              </a:rPr>
              <a:t>NRCS works with private landowners to develop </a:t>
            </a:r>
            <a:r>
              <a:rPr lang="en-US" sz="2800" b="1" dirty="0">
                <a:solidFill>
                  <a:schemeClr val="tx1"/>
                </a:solidFill>
              </a:rPr>
              <a:t>conservation plans </a:t>
            </a:r>
            <a:r>
              <a:rPr lang="en-US" sz="2800" dirty="0">
                <a:solidFill>
                  <a:schemeClr val="tx1"/>
                </a:solidFill>
              </a:rPr>
              <a:t>that consider the needs of the landscape and the objectives of the customer. </a:t>
            </a:r>
          </a:p>
          <a:p>
            <a:endParaRPr lang="en-US" sz="2800" b="1" dirty="0"/>
          </a:p>
          <a:p>
            <a:r>
              <a:rPr lang="en-US" sz="2800" b="1" dirty="0">
                <a:solidFill>
                  <a:schemeClr val="tx1"/>
                </a:solidFill>
              </a:rPr>
              <a:t>Our</a:t>
            </a:r>
            <a:r>
              <a:rPr lang="en-US" sz="2800" dirty="0">
                <a:solidFill>
                  <a:schemeClr val="tx1"/>
                </a:solidFill>
              </a:rPr>
              <a:t> </a:t>
            </a:r>
            <a:r>
              <a:rPr lang="en-US" sz="2800" b="1" i="0" dirty="0">
                <a:solidFill>
                  <a:srgbClr val="222222"/>
                </a:solidFill>
                <a:effectLst/>
              </a:rPr>
              <a:t>mission</a:t>
            </a:r>
            <a:r>
              <a:rPr lang="en-US" sz="2800" b="0" i="0" dirty="0">
                <a:solidFill>
                  <a:srgbClr val="222222"/>
                </a:solidFill>
                <a:effectLst/>
              </a:rPr>
              <a:t> is to provide resources to farmers and landowners to aid them with conservation.</a:t>
            </a:r>
            <a:endParaRPr lang="en-US" sz="2800" dirty="0">
              <a:solidFill>
                <a:schemeClr val="tx1"/>
              </a:solidFill>
            </a:endParaRPr>
          </a:p>
          <a:p>
            <a:endParaRPr lang="en-US" dirty="0"/>
          </a:p>
        </p:txBody>
      </p:sp>
    </p:spTree>
    <p:extLst>
      <p:ext uri="{BB962C8B-B14F-4D97-AF65-F5344CB8AC3E}">
        <p14:creationId xmlns:p14="http://schemas.microsoft.com/office/powerpoint/2010/main" val="2604755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C5228-FDD8-BE1A-72CE-3E5C862F98B0}"/>
              </a:ext>
            </a:extLst>
          </p:cNvPr>
          <p:cNvSpPr>
            <a:spLocks noGrp="1"/>
          </p:cNvSpPr>
          <p:nvPr>
            <p:ph type="title"/>
          </p:nvPr>
        </p:nvSpPr>
        <p:spPr>
          <a:xfrm>
            <a:off x="248194" y="1077686"/>
            <a:ext cx="8267156" cy="829490"/>
          </a:xfrm>
        </p:spPr>
        <p:txBody>
          <a:bodyPr/>
          <a:lstStyle/>
          <a:p>
            <a:pPr algn="ctr"/>
            <a:r>
              <a:rPr lang="en-US" b="1" dirty="0"/>
              <a:t>TECHNICAL &amp; FINANCIAL ASSISTANCE</a:t>
            </a:r>
          </a:p>
        </p:txBody>
      </p:sp>
      <p:sp>
        <p:nvSpPr>
          <p:cNvPr id="3" name="TextBox 2">
            <a:extLst>
              <a:ext uri="{FF2B5EF4-FFF2-40B4-BE49-F238E27FC236}">
                <a16:creationId xmlns:a16="http://schemas.microsoft.com/office/drawing/2014/main" id="{28F49E97-F0A6-9570-9818-FC50916B3111}"/>
              </a:ext>
            </a:extLst>
          </p:cNvPr>
          <p:cNvSpPr txBox="1"/>
          <p:nvPr/>
        </p:nvSpPr>
        <p:spPr>
          <a:xfrm>
            <a:off x="834189" y="2630905"/>
            <a:ext cx="7681161" cy="2677656"/>
          </a:xfrm>
          <a:prstGeom prst="rect">
            <a:avLst/>
          </a:prstGeom>
          <a:noFill/>
        </p:spPr>
        <p:txBody>
          <a:bodyPr wrap="square" rtlCol="0">
            <a:spAutoFit/>
          </a:bodyPr>
          <a:lstStyle/>
          <a:p>
            <a:pPr marL="342900" indent="-342900">
              <a:buAutoNum type="arabicPeriod"/>
            </a:pPr>
            <a:r>
              <a:rPr lang="en-US" sz="2800" dirty="0"/>
              <a:t>Contact NRCS Office</a:t>
            </a:r>
          </a:p>
          <a:p>
            <a:pPr marL="342900" indent="-342900">
              <a:buAutoNum type="arabicPeriod"/>
            </a:pPr>
            <a:r>
              <a:rPr lang="en-US" sz="2800" dirty="0"/>
              <a:t>Submit an Application/Request for Assistance</a:t>
            </a:r>
          </a:p>
          <a:p>
            <a:pPr marL="342900" indent="-342900">
              <a:buAutoNum type="arabicPeriod"/>
            </a:pPr>
            <a:r>
              <a:rPr lang="en-US" sz="2800" dirty="0"/>
              <a:t>NRCS employee will make a site visit</a:t>
            </a:r>
          </a:p>
          <a:p>
            <a:pPr marL="342900" indent="-342900">
              <a:buAutoNum type="arabicPeriod"/>
            </a:pPr>
            <a:r>
              <a:rPr lang="en-US" sz="2800" dirty="0"/>
              <a:t>They will inform you of what assistance is available in your area and applicable for your land</a:t>
            </a:r>
          </a:p>
        </p:txBody>
      </p:sp>
      <p:sp>
        <p:nvSpPr>
          <p:cNvPr id="4" name="TextBox 3">
            <a:extLst>
              <a:ext uri="{FF2B5EF4-FFF2-40B4-BE49-F238E27FC236}">
                <a16:creationId xmlns:a16="http://schemas.microsoft.com/office/drawing/2014/main" id="{A566A3B0-E180-21BB-9FFE-77DBE3825E19}"/>
              </a:ext>
            </a:extLst>
          </p:cNvPr>
          <p:cNvSpPr txBox="1"/>
          <p:nvPr/>
        </p:nvSpPr>
        <p:spPr>
          <a:xfrm>
            <a:off x="315883" y="5780314"/>
            <a:ext cx="8717771" cy="646331"/>
          </a:xfrm>
          <a:prstGeom prst="rect">
            <a:avLst/>
          </a:prstGeom>
          <a:noFill/>
        </p:spPr>
        <p:txBody>
          <a:bodyPr wrap="none" rtlCol="0">
            <a:spAutoFit/>
          </a:bodyPr>
          <a:lstStyle/>
          <a:p>
            <a:r>
              <a:rPr lang="en-US" b="1" dirty="0">
                <a:solidFill>
                  <a:schemeClr val="tx1"/>
                </a:solidFill>
              </a:rPr>
              <a:t>Agency programs are completely Voluntary, non-regulatory, and focused on private lands.</a:t>
            </a:r>
          </a:p>
          <a:p>
            <a:endParaRPr lang="en-US" dirty="0"/>
          </a:p>
        </p:txBody>
      </p:sp>
    </p:spTree>
    <p:extLst>
      <p:ext uri="{BB962C8B-B14F-4D97-AF65-F5344CB8AC3E}">
        <p14:creationId xmlns:p14="http://schemas.microsoft.com/office/powerpoint/2010/main" val="2642531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56054771-1165-1A6F-4B19-EAB5D38C020C}"/>
              </a:ext>
            </a:extLst>
          </p:cNvPr>
          <p:cNvPicPr>
            <a:picLocks noGrp="1" noChangeAspect="1"/>
          </p:cNvPicPr>
          <p:nvPr>
            <p:ph idx="1"/>
          </p:nvPr>
        </p:nvPicPr>
        <p:blipFill>
          <a:blip r:embed="rId3"/>
          <a:stretch>
            <a:fillRect/>
          </a:stretch>
        </p:blipFill>
        <p:spPr>
          <a:xfrm>
            <a:off x="482600" y="1711452"/>
            <a:ext cx="8178799" cy="3435094"/>
          </a:xfrm>
          <a:prstGeom prst="rect">
            <a:avLst/>
          </a:prstGeom>
        </p:spPr>
      </p:pic>
      <p:sp>
        <p:nvSpPr>
          <p:cNvPr id="9" name="TextBox 8">
            <a:extLst>
              <a:ext uri="{FF2B5EF4-FFF2-40B4-BE49-F238E27FC236}">
                <a16:creationId xmlns:a16="http://schemas.microsoft.com/office/drawing/2014/main" id="{4A6D2E34-1D5F-A4CA-03CF-6859FBBC72E4}"/>
              </a:ext>
            </a:extLst>
          </p:cNvPr>
          <p:cNvSpPr txBox="1"/>
          <p:nvPr/>
        </p:nvSpPr>
        <p:spPr>
          <a:xfrm>
            <a:off x="2231743" y="5424407"/>
            <a:ext cx="4680512" cy="369332"/>
          </a:xfrm>
          <a:prstGeom prst="rect">
            <a:avLst/>
          </a:prstGeom>
          <a:noFill/>
        </p:spPr>
        <p:txBody>
          <a:bodyPr wrap="none" rtlCol="0">
            <a:spAutoFit/>
          </a:bodyPr>
          <a:lstStyle/>
          <a:p>
            <a:r>
              <a:rPr lang="en-US" dirty="0">
                <a:hlinkClick r:id="rId4"/>
              </a:rPr>
              <a:t>https://www.nrcs.usda.gov/programs-initiatives</a:t>
            </a:r>
            <a:endParaRPr lang="en-US" dirty="0"/>
          </a:p>
        </p:txBody>
      </p:sp>
    </p:spTree>
    <p:extLst>
      <p:ext uri="{BB962C8B-B14F-4D97-AF65-F5344CB8AC3E}">
        <p14:creationId xmlns:p14="http://schemas.microsoft.com/office/powerpoint/2010/main" val="301956777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87807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a657854b-86e0-4c27-916b-6ae7bb8bb869">Submitted for Signature</Status>
    <Notes xmlns="a657854b-86e0-4c27-916b-6ae7bb8bb869" xsi:nil="true"/>
    <Urgent xmlns="a657854b-86e0-4c27-916b-6ae7bb8bb869">false</Urgent>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1E4D0E6BC8F240AF5BE5C37D7DD54C" ma:contentTypeVersion="13" ma:contentTypeDescription="Create a new document." ma:contentTypeScope="" ma:versionID="3b6bfca6c317ec0437193659392d9391">
  <xsd:schema xmlns:xsd="http://www.w3.org/2001/XMLSchema" xmlns:xs="http://www.w3.org/2001/XMLSchema" xmlns:p="http://schemas.microsoft.com/office/2006/metadata/properties" xmlns:ns2="a657854b-86e0-4c27-916b-6ae7bb8bb869" xmlns:ns3="15619a95-c044-490d-9cb6-33b2aaf0592f" targetNamespace="http://schemas.microsoft.com/office/2006/metadata/properties" ma:root="true" ma:fieldsID="db64791042581d3fb1ff3bb689aba37e" ns2:_="" ns3:_="">
    <xsd:import namespace="a657854b-86e0-4c27-916b-6ae7bb8bb869"/>
    <xsd:import namespace="15619a95-c044-490d-9cb6-33b2aaf0592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Status" minOccurs="0"/>
                <xsd:element ref="ns3:SharedWithUsers" minOccurs="0"/>
                <xsd:element ref="ns3:SharedWithDetails" minOccurs="0"/>
                <xsd:element ref="ns2:Notes" minOccurs="0"/>
                <xsd:element ref="ns2:Urgent"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7854b-86e0-4c27-916b-6ae7bb8bb8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Status" ma:index="14" nillable="true" ma:displayName="Status" ma:default="Submitted for Signature" ma:format="Dropdown" ma:internalName="Status">
      <xsd:simpleType>
        <xsd:restriction base="dms:Choice">
          <xsd:enumeration value="Submitted for Signature"/>
          <xsd:enumeration value="Signed by STC"/>
        </xsd:restriction>
      </xsd:simpleType>
    </xsd:element>
    <xsd:element name="Notes" ma:index="17" nillable="true" ma:displayName="Notes" ma:format="Dropdown" ma:internalName="Notes">
      <xsd:simpleType>
        <xsd:restriction base="dms:Text">
          <xsd:maxLength value="255"/>
        </xsd:restriction>
      </xsd:simpleType>
    </xsd:element>
    <xsd:element name="Urgent" ma:index="18" nillable="true" ma:displayName="Urgent" ma:default="0" ma:format="Dropdown" ma:internalName="Urgent">
      <xsd:simpleType>
        <xsd:restriction base="dms:Boolea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619a95-c044-490d-9cb6-33b2aaf0592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B12FAB-86B5-4453-9BC9-755D272EF539}">
  <ds:schemaRefs>
    <ds:schemaRef ds:uri="http://schemas.microsoft.com/sharepoint/v3/contenttype/forms"/>
  </ds:schemaRefs>
</ds:datastoreItem>
</file>

<file path=customXml/itemProps2.xml><?xml version="1.0" encoding="utf-8"?>
<ds:datastoreItem xmlns:ds="http://schemas.openxmlformats.org/officeDocument/2006/customXml" ds:itemID="{6590A83A-FAC7-42AF-AE4E-A7AF496D6024}">
  <ds:schemaRefs>
    <ds:schemaRef ds:uri="15619a95-c044-490d-9cb6-33b2aaf0592f"/>
    <ds:schemaRef ds:uri="a657854b-86e0-4c27-916b-6ae7bb8bb8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2358048-F405-4510-92F1-88276E8DBA6D}">
  <ds:schemaRefs>
    <ds:schemaRef ds:uri="15619a95-c044-490d-9cb6-33b2aaf0592f"/>
    <ds:schemaRef ds:uri="a657854b-86e0-4c27-916b-6ae7bb8bb8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88</TotalTime>
  <Words>809</Words>
  <Application>Microsoft Office PowerPoint</Application>
  <PresentationFormat>On-screen Show (4:3)</PresentationFormat>
  <Paragraphs>71</Paragraphs>
  <Slides>14</Slides>
  <Notes>10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14</vt:i4>
      </vt:variant>
    </vt:vector>
  </HeadingPairs>
  <TitlesOfParts>
    <vt:vector size="23" baseType="lpstr">
      <vt:lpstr>Arial</vt:lpstr>
      <vt:lpstr>Calibri</vt:lpstr>
      <vt:lpstr>Calibri Light</vt:lpstr>
      <vt:lpstr>Open Sans Extrabold</vt:lpstr>
      <vt:lpstr>Verdana</vt:lpstr>
      <vt:lpstr>Custom Design</vt:lpstr>
      <vt:lpstr>1_Custom Design</vt:lpstr>
      <vt:lpstr>2_Custom Design</vt:lpstr>
      <vt:lpstr>3_Custom Design</vt:lpstr>
      <vt:lpstr>USDA NRCS Overview  </vt:lpstr>
      <vt:lpstr>Intro</vt:lpstr>
      <vt:lpstr>NRCS INTRODUCTION</vt:lpstr>
      <vt:lpstr>NRCS HISTORY </vt:lpstr>
      <vt:lpstr>NRCS HISTORY </vt:lpstr>
      <vt:lpstr>NRCS HISTORY </vt:lpstr>
      <vt:lpstr>NRCS MISSION</vt:lpstr>
      <vt:lpstr>TECHNICAL &amp; FINANCIAL ASSISTANCE</vt:lpstr>
      <vt:lpstr>PowerPoint Presentation</vt:lpstr>
      <vt:lpstr>PowerPoint Presentation</vt:lpstr>
      <vt:lpstr>PowerPoint Presentation</vt:lpstr>
      <vt:lpstr>PowerPoint Presentation</vt:lpstr>
      <vt:lpstr>SIGN UP TO STAY INFORMED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Steinberg, Brandon - NRCS, Temple, TX</dc:creator>
  <cp:lastModifiedBy>Garcia, Breana - FPAC-NRCS, CA</cp:lastModifiedBy>
  <cp:revision>2</cp:revision>
  <dcterms:created xsi:type="dcterms:W3CDTF">2023-02-14T19:25:37Z</dcterms:created>
  <dcterms:modified xsi:type="dcterms:W3CDTF">2024-02-04T06:05:16Z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0x010100871E4D0E6BC8F240AF5BE5C37D7DD54C</vt:lpwstr>
  </property>
</Properties>
</file>